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201">
          <p15:clr>
            <a:srgbClr val="A4A3A4"/>
          </p15:clr>
        </p15:guide>
        <p15:guide id="2" pos="4974">
          <p15:clr>
            <a:srgbClr val="A4A3A4"/>
          </p15:clr>
        </p15:guide>
        <p15:guide id="3" pos="2729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jXRo+r+gQMYzyIXmOpdduWHXQt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201" orient="horz"/>
        <p:guide pos="4974"/>
        <p:guide pos="2729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4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:notes"/>
          <p:cNvSpPr txBox="1"/>
          <p:nvPr>
            <p:ph idx="12" type="sldNum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 txBox="1"/>
          <p:nvPr>
            <p:ph idx="12" type="sldNum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ed6fea1e1_0_69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bed6fea1e1_0_69:notes"/>
          <p:cNvSpPr txBox="1"/>
          <p:nvPr>
            <p:ph idx="1" type="body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3bed6fea1e1_0_69:notes"/>
          <p:cNvSpPr txBox="1"/>
          <p:nvPr>
            <p:ph idx="12" type="sldNum"/>
          </p:nvPr>
        </p:nvSpPr>
        <p:spPr>
          <a:xfrm>
            <a:off x="3850444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ed6fea1e1_0_14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bed6fea1e1_0_146:notes"/>
          <p:cNvSpPr txBox="1"/>
          <p:nvPr>
            <p:ph idx="1" type="body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bed6fea1e1_0_146:notes"/>
          <p:cNvSpPr txBox="1"/>
          <p:nvPr>
            <p:ph idx="12" type="sldNum"/>
          </p:nvPr>
        </p:nvSpPr>
        <p:spPr>
          <a:xfrm>
            <a:off x="3850444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wirksam.regieren@bk.bund.de" TargetMode="Externa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mailto:wirksam.regieren@bk.bund.de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Bild">
  <p:cSld name="Titelfolie mit Bild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>
            <p:ph idx="2" type="pic"/>
          </p:nvPr>
        </p:nvSpPr>
        <p:spPr>
          <a:xfrm>
            <a:off x="2592" y="0"/>
            <a:ext cx="482698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5392612" y="5915481"/>
            <a:ext cx="448322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5392613" y="3872206"/>
            <a:ext cx="607548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81009" y="451942"/>
            <a:ext cx="1698391" cy="8638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" name="Google Shape;20;p21" title="BMDS LOGO.png"/>
          <p:cNvPicPr preferRelativeResize="0"/>
          <p:nvPr/>
        </p:nvPicPr>
        <p:blipFill rotWithShape="1">
          <a:blip r:embed="rId3">
            <a:alphaModFix/>
          </a:blip>
          <a:srcRect b="0" l="4128" r="4128" t="0"/>
          <a:stretch/>
        </p:blipFill>
        <p:spPr>
          <a:xfrm>
            <a:off x="4829581" y="377933"/>
            <a:ext cx="1759765" cy="1115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21"/>
          <p:cNvGrpSpPr/>
          <p:nvPr/>
        </p:nvGrpSpPr>
        <p:grpSpPr>
          <a:xfrm>
            <a:off x="5392613" y="3448474"/>
            <a:ext cx="4901339" cy="307777"/>
            <a:chOff x="5392613" y="3448474"/>
            <a:chExt cx="4901339" cy="307777"/>
          </a:xfrm>
        </p:grpSpPr>
        <p:sp>
          <p:nvSpPr>
            <p:cNvPr id="22" name="Google Shape;22;p21"/>
            <p:cNvSpPr txBox="1"/>
            <p:nvPr/>
          </p:nvSpPr>
          <p:spPr>
            <a:xfrm>
              <a:off x="6270973" y="3448474"/>
              <a:ext cx="40229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de-DE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WIRKSAM REGIEREN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21"/>
            <p:cNvGrpSpPr/>
            <p:nvPr/>
          </p:nvGrpSpPr>
          <p:grpSpPr>
            <a:xfrm>
              <a:off x="5392613" y="3525448"/>
              <a:ext cx="717550" cy="152400"/>
              <a:chOff x="3771898" y="2680518"/>
              <a:chExt cx="717550" cy="152400"/>
            </a:xfrm>
          </p:grpSpPr>
          <p:cxnSp>
            <p:nvCxnSpPr>
              <p:cNvPr id="24" name="Google Shape;24;p21"/>
              <p:cNvCxnSpPr/>
              <p:nvPr/>
            </p:nvCxnSpPr>
            <p:spPr>
              <a:xfrm>
                <a:off x="3771898" y="2680518"/>
                <a:ext cx="71755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21"/>
              <p:cNvCxnSpPr/>
              <p:nvPr/>
            </p:nvCxnSpPr>
            <p:spPr>
              <a:xfrm>
                <a:off x="3771898" y="2756718"/>
                <a:ext cx="71755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21"/>
              <p:cNvCxnSpPr/>
              <p:nvPr/>
            </p:nvCxnSpPr>
            <p:spPr>
              <a:xfrm>
                <a:off x="3771898" y="2832918"/>
                <a:ext cx="71755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7" name="Google Shape;27;p21"/>
          <p:cNvSpPr txBox="1"/>
          <p:nvPr>
            <p:ph idx="3" type="body"/>
          </p:nvPr>
        </p:nvSpPr>
        <p:spPr>
          <a:xfrm>
            <a:off x="3031337" y="0"/>
            <a:ext cx="1802412" cy="6857999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_viel Text">
  <p:cSld name="Titel und Inhalt_viel 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714375" y="1857375"/>
            <a:ext cx="5289243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30"/>
          <p:cNvSpPr txBox="1"/>
          <p:nvPr>
            <p:ph idx="2" type="body"/>
          </p:nvPr>
        </p:nvSpPr>
        <p:spPr>
          <a:xfrm>
            <a:off x="714375" y="1090746"/>
            <a:ext cx="9161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3" type="body"/>
          </p:nvPr>
        </p:nvSpPr>
        <p:spPr>
          <a:xfrm>
            <a:off x="6183618" y="1857375"/>
            <a:ext cx="5289244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23" name="Google Shape;123;p30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124" name="Google Shape;124;p30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30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30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Text">
  <p:cSld name="Bild mit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9" name="Google Shape;129;p31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-1" y="4795236"/>
            <a:ext cx="6178550" cy="126455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108000" lIns="720000" spcFirstLastPara="1" rIns="108000" wrap="square" tIns="10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0" sz="3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3" type="body"/>
          </p:nvPr>
        </p:nvSpPr>
        <p:spPr>
          <a:xfrm>
            <a:off x="10281009" y="451942"/>
            <a:ext cx="1698392" cy="7123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4" type="body"/>
          </p:nvPr>
        </p:nvSpPr>
        <p:spPr>
          <a:xfrm>
            <a:off x="714375" y="6129338"/>
            <a:ext cx="19018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ilder mit Text">
  <p:cSld name="2 Bilder mit 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138" name="Google Shape;138;p32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139" name="Google Shape;139;p32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0" name="Google Shape;140;p32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2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2" name="Google Shape;142;p32"/>
          <p:cNvSpPr/>
          <p:nvPr>
            <p:ph idx="2" type="pic"/>
          </p:nvPr>
        </p:nvSpPr>
        <p:spPr>
          <a:xfrm>
            <a:off x="0" y="1428751"/>
            <a:ext cx="6006001" cy="464692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3" name="Google Shape;143;p32"/>
          <p:cNvSpPr/>
          <p:nvPr>
            <p:ph idx="3" type="pic"/>
          </p:nvPr>
        </p:nvSpPr>
        <p:spPr>
          <a:xfrm>
            <a:off x="6185997" y="1428751"/>
            <a:ext cx="6006001" cy="464692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714375" y="6129338"/>
            <a:ext cx="19018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4" type="body"/>
          </p:nvPr>
        </p:nvSpPr>
        <p:spPr>
          <a:xfrm>
            <a:off x="6185997" y="6129338"/>
            <a:ext cx="19018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800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5" type="body"/>
          </p:nvPr>
        </p:nvSpPr>
        <p:spPr>
          <a:xfrm>
            <a:off x="-1" y="5073161"/>
            <a:ext cx="5256375" cy="82251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72000" lIns="720000" spcFirstLastPara="1" rIns="144000" wrap="square" tIns="7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6" type="body"/>
          </p:nvPr>
        </p:nvSpPr>
        <p:spPr>
          <a:xfrm>
            <a:off x="6185997" y="5073161"/>
            <a:ext cx="5256375" cy="82251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72000" lIns="288000" spcFirstLastPara="1" rIns="144000" wrap="square" tIns="7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er mit Bild">
  <p:cSld name="Kapiteltrenner mit Bild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3" type="body"/>
          </p:nvPr>
        </p:nvSpPr>
        <p:spPr>
          <a:xfrm>
            <a:off x="10281009" y="451942"/>
            <a:ext cx="1698392" cy="7123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4" type="body"/>
          </p:nvPr>
        </p:nvSpPr>
        <p:spPr>
          <a:xfrm>
            <a:off x="1179886" y="3521300"/>
            <a:ext cx="3040596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b="1" i="0" sz="2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5" type="body"/>
          </p:nvPr>
        </p:nvSpPr>
        <p:spPr>
          <a:xfrm>
            <a:off x="4508715" y="4229186"/>
            <a:ext cx="696414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6" type="body"/>
          </p:nvPr>
        </p:nvSpPr>
        <p:spPr>
          <a:xfrm>
            <a:off x="1252880" y="6129338"/>
            <a:ext cx="19018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er ohne Bild">
  <p:cSld name="Kapiteltrenner ohne Bild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/>
          <p:nvPr/>
        </p:nvSpPr>
        <p:spPr>
          <a:xfrm>
            <a:off x="1" y="0"/>
            <a:ext cx="5055013" cy="6858001"/>
          </a:xfrm>
          <a:custGeom>
            <a:rect b="b" l="l" r="r" t="t"/>
            <a:pathLst>
              <a:path extrusionOk="0" h="6858001" w="5055013">
                <a:moveTo>
                  <a:pt x="2188965" y="0"/>
                </a:moveTo>
                <a:lnTo>
                  <a:pt x="5055013" y="0"/>
                </a:lnTo>
                <a:lnTo>
                  <a:pt x="3461605" y="6858000"/>
                </a:lnTo>
                <a:lnTo>
                  <a:pt x="2236288" y="6858000"/>
                </a:lnTo>
                <a:lnTo>
                  <a:pt x="2236288" y="6858001"/>
                </a:lnTo>
                <a:lnTo>
                  <a:pt x="0" y="6858001"/>
                </a:lnTo>
                <a:lnTo>
                  <a:pt x="0" y="1"/>
                </a:lnTo>
                <a:lnTo>
                  <a:pt x="21889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4"/>
          <p:cNvSpPr/>
          <p:nvPr/>
        </p:nvSpPr>
        <p:spPr>
          <a:xfrm>
            <a:off x="3463137" y="0"/>
            <a:ext cx="1802412" cy="6858000"/>
          </a:xfrm>
          <a:custGeom>
            <a:rect b="b" l="l" r="r" t="t"/>
            <a:pathLst>
              <a:path extrusionOk="0" h="6858000" w="1802412">
                <a:moveTo>
                  <a:pt x="1593408" y="0"/>
                </a:moveTo>
                <a:lnTo>
                  <a:pt x="1802412" y="0"/>
                </a:lnTo>
                <a:lnTo>
                  <a:pt x="209004" y="6858000"/>
                </a:lnTo>
                <a:lnTo>
                  <a:pt x="0" y="6858000"/>
                </a:lnTo>
                <a:lnTo>
                  <a:pt x="1593408" y="0"/>
                </a:lnTo>
                <a:close/>
              </a:path>
            </a:pathLst>
          </a:cu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4"/>
          <p:cNvSpPr txBox="1"/>
          <p:nvPr>
            <p:ph idx="1" type="body"/>
          </p:nvPr>
        </p:nvSpPr>
        <p:spPr>
          <a:xfrm>
            <a:off x="659186" y="3709836"/>
            <a:ext cx="3040596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b="1" i="0" sz="2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2" type="body"/>
          </p:nvPr>
        </p:nvSpPr>
        <p:spPr>
          <a:xfrm>
            <a:off x="4750015" y="4417722"/>
            <a:ext cx="671353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tat">
  <p:cSld name="Zita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5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10281009" y="451942"/>
            <a:ext cx="1698392" cy="7123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5"/>
          <p:cNvSpPr/>
          <p:nvPr/>
        </p:nvSpPr>
        <p:spPr>
          <a:xfrm>
            <a:off x="5623560" y="1142842"/>
            <a:ext cx="944880" cy="944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5"/>
          <p:cNvSpPr txBox="1"/>
          <p:nvPr/>
        </p:nvSpPr>
        <p:spPr>
          <a:xfrm>
            <a:off x="5881556" y="-99696"/>
            <a:ext cx="1002323" cy="223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b="0" i="1" lang="de-DE" sz="1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5"/>
          <p:cNvSpPr txBox="1"/>
          <p:nvPr>
            <p:ph idx="2" type="body"/>
          </p:nvPr>
        </p:nvSpPr>
        <p:spPr>
          <a:xfrm>
            <a:off x="2205583" y="2747940"/>
            <a:ext cx="76702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idx="3" type="body"/>
          </p:nvPr>
        </p:nvSpPr>
        <p:spPr>
          <a:xfrm>
            <a:off x="5883201" y="4960176"/>
            <a:ext cx="39926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Zitat">
  <p:cSld name="2_Zita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6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10281009" y="451942"/>
            <a:ext cx="1698392" cy="7123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6"/>
          <p:cNvSpPr/>
          <p:nvPr/>
        </p:nvSpPr>
        <p:spPr>
          <a:xfrm>
            <a:off x="5623560" y="1142842"/>
            <a:ext cx="944880" cy="944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 txBox="1"/>
          <p:nvPr/>
        </p:nvSpPr>
        <p:spPr>
          <a:xfrm>
            <a:off x="5881556" y="-99696"/>
            <a:ext cx="1002323" cy="223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b="0" i="1" lang="de-DE" sz="14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 txBox="1"/>
          <p:nvPr>
            <p:ph idx="2" type="body"/>
          </p:nvPr>
        </p:nvSpPr>
        <p:spPr>
          <a:xfrm>
            <a:off x="2205583" y="2747940"/>
            <a:ext cx="76702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3" type="body"/>
          </p:nvPr>
        </p:nvSpPr>
        <p:spPr>
          <a:xfrm>
            <a:off x="5883201" y="4960176"/>
            <a:ext cx="39926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um Mitnehmen">
  <p:cSld name="Zum Mitnehme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714375" y="1090746"/>
            <a:ext cx="9161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183" name="Google Shape;183;p37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184" name="Google Shape;184;p37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37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37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7" name="Google Shape;187;p37"/>
          <p:cNvSpPr/>
          <p:nvPr/>
        </p:nvSpPr>
        <p:spPr>
          <a:xfrm>
            <a:off x="714375" y="2147836"/>
            <a:ext cx="3492461" cy="3983089"/>
          </a:xfrm>
          <a:custGeom>
            <a:rect b="b" l="l" r="r" t="t"/>
            <a:pathLst>
              <a:path extrusionOk="0" h="3983089" w="3492461">
                <a:moveTo>
                  <a:pt x="3492461" y="0"/>
                </a:moveTo>
                <a:lnTo>
                  <a:pt x="3492461" y="1066936"/>
                </a:lnTo>
                <a:lnTo>
                  <a:pt x="3492460" y="1066936"/>
                </a:lnTo>
                <a:lnTo>
                  <a:pt x="3492460" y="3983089"/>
                </a:lnTo>
                <a:lnTo>
                  <a:pt x="1" y="3983089"/>
                </a:lnTo>
                <a:lnTo>
                  <a:pt x="1" y="1422581"/>
                </a:lnTo>
                <a:lnTo>
                  <a:pt x="0" y="1422581"/>
                </a:lnTo>
                <a:lnTo>
                  <a:pt x="0" y="3556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6000" lIns="180000" spcFirstLastPara="1" rIns="180000" wrap="square" tIns="11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7"/>
          <p:cNvSpPr/>
          <p:nvPr/>
        </p:nvSpPr>
        <p:spPr>
          <a:xfrm>
            <a:off x="1829460" y="1684153"/>
            <a:ext cx="1274984" cy="12749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7"/>
          <p:cNvSpPr/>
          <p:nvPr/>
        </p:nvSpPr>
        <p:spPr>
          <a:xfrm>
            <a:off x="7980402" y="2147836"/>
            <a:ext cx="3492461" cy="3983089"/>
          </a:xfrm>
          <a:custGeom>
            <a:rect b="b" l="l" r="r" t="t"/>
            <a:pathLst>
              <a:path extrusionOk="0" h="3983089" w="3492461">
                <a:moveTo>
                  <a:pt x="3492461" y="0"/>
                </a:moveTo>
                <a:lnTo>
                  <a:pt x="3492461" y="1066936"/>
                </a:lnTo>
                <a:lnTo>
                  <a:pt x="3492460" y="1066936"/>
                </a:lnTo>
                <a:lnTo>
                  <a:pt x="3492460" y="3983089"/>
                </a:lnTo>
                <a:lnTo>
                  <a:pt x="1" y="3983089"/>
                </a:lnTo>
                <a:lnTo>
                  <a:pt x="1" y="1422581"/>
                </a:lnTo>
                <a:lnTo>
                  <a:pt x="0" y="1422581"/>
                </a:lnTo>
                <a:lnTo>
                  <a:pt x="0" y="3556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180000" spcFirstLastPara="1" rIns="180000" wrap="square" tIns="11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7"/>
          <p:cNvSpPr/>
          <p:nvPr/>
        </p:nvSpPr>
        <p:spPr>
          <a:xfrm>
            <a:off x="9084379" y="1684153"/>
            <a:ext cx="1274984" cy="12749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4347388" y="2147836"/>
            <a:ext cx="3492461" cy="3983089"/>
          </a:xfrm>
          <a:custGeom>
            <a:rect b="b" l="l" r="r" t="t"/>
            <a:pathLst>
              <a:path extrusionOk="0" h="3983089" w="3492461">
                <a:moveTo>
                  <a:pt x="3492461" y="0"/>
                </a:moveTo>
                <a:lnTo>
                  <a:pt x="3492461" y="1066936"/>
                </a:lnTo>
                <a:lnTo>
                  <a:pt x="3492460" y="1066936"/>
                </a:lnTo>
                <a:lnTo>
                  <a:pt x="3492460" y="3983089"/>
                </a:lnTo>
                <a:lnTo>
                  <a:pt x="1" y="3983089"/>
                </a:lnTo>
                <a:lnTo>
                  <a:pt x="1" y="1422581"/>
                </a:lnTo>
                <a:lnTo>
                  <a:pt x="0" y="1422581"/>
                </a:lnTo>
                <a:lnTo>
                  <a:pt x="0" y="3556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180000" spcFirstLastPara="1" rIns="180000" wrap="square" tIns="11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/>
          <p:nvPr/>
        </p:nvSpPr>
        <p:spPr>
          <a:xfrm>
            <a:off x="5456920" y="1684153"/>
            <a:ext cx="1274984" cy="12749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 txBox="1"/>
          <p:nvPr>
            <p:ph idx="2" type="body"/>
          </p:nvPr>
        </p:nvSpPr>
        <p:spPr>
          <a:xfrm>
            <a:off x="714375" y="3263242"/>
            <a:ext cx="3492459" cy="2867683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3" type="body"/>
          </p:nvPr>
        </p:nvSpPr>
        <p:spPr>
          <a:xfrm>
            <a:off x="4347387" y="3263242"/>
            <a:ext cx="3492460" cy="2867683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4" type="body"/>
          </p:nvPr>
        </p:nvSpPr>
        <p:spPr>
          <a:xfrm>
            <a:off x="7975641" y="3263242"/>
            <a:ext cx="3492460" cy="2867683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 mit Bild">
  <p:cSld name="Kontakt mit Bild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/>
          <p:nvPr/>
        </p:nvSpPr>
        <p:spPr>
          <a:xfrm>
            <a:off x="0" y="0"/>
            <a:ext cx="3582640" cy="6858000"/>
          </a:xfrm>
          <a:custGeom>
            <a:rect b="b" l="l" r="r" t="t"/>
            <a:pathLst>
              <a:path extrusionOk="0" h="6858000" w="3582640">
                <a:moveTo>
                  <a:pt x="1" y="0"/>
                </a:moveTo>
                <a:lnTo>
                  <a:pt x="716592" y="0"/>
                </a:lnTo>
                <a:lnTo>
                  <a:pt x="1944921" y="0"/>
                </a:lnTo>
                <a:lnTo>
                  <a:pt x="3582640" y="0"/>
                </a:lnTo>
                <a:lnTo>
                  <a:pt x="1989232" y="6858000"/>
                </a:lnTo>
                <a:lnTo>
                  <a:pt x="194492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3084200"/>
                </a:lnTo>
                <a:lnTo>
                  <a:pt x="1" y="3084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8"/>
          <p:cNvSpPr/>
          <p:nvPr/>
        </p:nvSpPr>
        <p:spPr>
          <a:xfrm>
            <a:off x="1780228" y="0"/>
            <a:ext cx="1802412" cy="6858000"/>
          </a:xfrm>
          <a:custGeom>
            <a:rect b="b" l="l" r="r" t="t"/>
            <a:pathLst>
              <a:path extrusionOk="0" h="6858000" w="1802412">
                <a:moveTo>
                  <a:pt x="1593408" y="0"/>
                </a:moveTo>
                <a:lnTo>
                  <a:pt x="1802412" y="0"/>
                </a:lnTo>
                <a:lnTo>
                  <a:pt x="209004" y="6858000"/>
                </a:lnTo>
                <a:lnTo>
                  <a:pt x="0" y="6858000"/>
                </a:lnTo>
                <a:lnTo>
                  <a:pt x="1593408" y="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8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200" name="Google Shape;200;p38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201" name="Google Shape;201;p38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2" name="Google Shape;202;p38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3" name="Google Shape;203;p38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4" name="Google Shape;204;p38"/>
          <p:cNvSpPr txBox="1"/>
          <p:nvPr/>
        </p:nvSpPr>
        <p:spPr>
          <a:xfrm>
            <a:off x="720725" y="589594"/>
            <a:ext cx="228373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6300842" y="1811555"/>
            <a:ext cx="4934758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Bundeskanzleramt Referat 612 – </a:t>
            </a:r>
            <a:r>
              <a:rPr b="1" i="1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wirksam regieren </a:t>
            </a:r>
            <a:br>
              <a:rPr b="1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Politische Planung, Innovation und Digitalpolitik, </a:t>
            </a:r>
            <a:b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Strategische IT-Steuerung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wirksam.regieren@bk.bund.de</a:t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b="0" l="0" r="0" t="6203"/>
          <a:stretch/>
        </p:blipFill>
        <p:spPr>
          <a:xfrm>
            <a:off x="6300842" y="3304810"/>
            <a:ext cx="4138590" cy="2436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6300842" y="5823148"/>
            <a:ext cx="5167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Von links: </a:t>
            </a:r>
            <a:b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Malte Petersen, Dr. Sabrina Artinger, Susanne Baltes, Dr. Christian Jarchow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 rotWithShape="1">
          <a:blip r:embed="rId4">
            <a:alphaModFix/>
          </a:blip>
          <a:srcRect b="18739" l="0" r="0" t="0"/>
          <a:stretch/>
        </p:blipFill>
        <p:spPr>
          <a:xfrm>
            <a:off x="3412867" y="1504987"/>
            <a:ext cx="2674859" cy="13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 ohne Bild">
  <p:cSld name="Kontakt ohne Bild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/>
          <p:nvPr/>
        </p:nvSpPr>
        <p:spPr>
          <a:xfrm>
            <a:off x="0" y="0"/>
            <a:ext cx="3582640" cy="6858000"/>
          </a:xfrm>
          <a:custGeom>
            <a:rect b="b" l="l" r="r" t="t"/>
            <a:pathLst>
              <a:path extrusionOk="0" h="6858000" w="3582640">
                <a:moveTo>
                  <a:pt x="1" y="0"/>
                </a:moveTo>
                <a:lnTo>
                  <a:pt x="716592" y="0"/>
                </a:lnTo>
                <a:lnTo>
                  <a:pt x="1944921" y="0"/>
                </a:lnTo>
                <a:lnTo>
                  <a:pt x="3582640" y="0"/>
                </a:lnTo>
                <a:lnTo>
                  <a:pt x="1989232" y="6858000"/>
                </a:lnTo>
                <a:lnTo>
                  <a:pt x="194492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3084200"/>
                </a:lnTo>
                <a:lnTo>
                  <a:pt x="1" y="3084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9"/>
          <p:cNvSpPr/>
          <p:nvPr/>
        </p:nvSpPr>
        <p:spPr>
          <a:xfrm>
            <a:off x="1780228" y="0"/>
            <a:ext cx="1802412" cy="6858000"/>
          </a:xfrm>
          <a:custGeom>
            <a:rect b="b" l="l" r="r" t="t"/>
            <a:pathLst>
              <a:path extrusionOk="0" h="6858000" w="1802412">
                <a:moveTo>
                  <a:pt x="1593408" y="0"/>
                </a:moveTo>
                <a:lnTo>
                  <a:pt x="1802412" y="0"/>
                </a:lnTo>
                <a:lnTo>
                  <a:pt x="209004" y="6858000"/>
                </a:lnTo>
                <a:lnTo>
                  <a:pt x="0" y="6858000"/>
                </a:lnTo>
                <a:lnTo>
                  <a:pt x="1593408" y="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213" name="Google Shape;213;p39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214" name="Google Shape;214;p39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39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39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7" name="Google Shape;217;p39"/>
          <p:cNvSpPr txBox="1"/>
          <p:nvPr/>
        </p:nvSpPr>
        <p:spPr>
          <a:xfrm>
            <a:off x="720725" y="589594"/>
            <a:ext cx="228373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9"/>
          <p:cNvPicPr preferRelativeResize="0"/>
          <p:nvPr/>
        </p:nvPicPr>
        <p:blipFill rotWithShape="1">
          <a:blip r:embed="rId2">
            <a:alphaModFix/>
          </a:blip>
          <a:srcRect b="18739" l="0" r="0" t="0"/>
          <a:stretch/>
        </p:blipFill>
        <p:spPr>
          <a:xfrm>
            <a:off x="3443347" y="2450465"/>
            <a:ext cx="2674859" cy="137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 txBox="1"/>
          <p:nvPr/>
        </p:nvSpPr>
        <p:spPr>
          <a:xfrm>
            <a:off x="6292141" y="2746991"/>
            <a:ext cx="427058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Bundeskanzleramt Referat 612 – </a:t>
            </a:r>
            <a:br>
              <a:rPr b="1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wirksam regieren </a:t>
            </a:r>
            <a:br>
              <a:rPr b="1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Politische Planung, Innovation und Digitalpolitik, Strategische IT-Steuerung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9"/>
          <p:cNvSpPr/>
          <p:nvPr/>
        </p:nvSpPr>
        <p:spPr>
          <a:xfrm>
            <a:off x="6286121" y="4343819"/>
            <a:ext cx="419396" cy="582662"/>
          </a:xfrm>
          <a:custGeom>
            <a:rect b="b" l="l" r="r" t="t"/>
            <a:pathLst>
              <a:path extrusionOk="0" h="253" w="182">
                <a:moveTo>
                  <a:pt x="182" y="15"/>
                </a:moveTo>
                <a:cubicBezTo>
                  <a:pt x="182" y="7"/>
                  <a:pt x="175" y="0"/>
                  <a:pt x="167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7" y="253"/>
                  <a:pt x="16" y="253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175" y="253"/>
                  <a:pt x="182" y="246"/>
                  <a:pt x="182" y="238"/>
                </a:cubicBezTo>
                <a:lnTo>
                  <a:pt x="182" y="15"/>
                </a:lnTo>
                <a:close/>
                <a:moveTo>
                  <a:pt x="91" y="246"/>
                </a:moveTo>
                <a:cubicBezTo>
                  <a:pt x="85" y="246"/>
                  <a:pt x="80" y="241"/>
                  <a:pt x="80" y="235"/>
                </a:cubicBezTo>
                <a:cubicBezTo>
                  <a:pt x="80" y="229"/>
                  <a:pt x="85" y="224"/>
                  <a:pt x="91" y="224"/>
                </a:cubicBezTo>
                <a:cubicBezTo>
                  <a:pt x="97" y="224"/>
                  <a:pt x="102" y="229"/>
                  <a:pt x="102" y="235"/>
                </a:cubicBezTo>
                <a:cubicBezTo>
                  <a:pt x="102" y="241"/>
                  <a:pt x="97" y="246"/>
                  <a:pt x="91" y="246"/>
                </a:cubicBezTo>
                <a:moveTo>
                  <a:pt x="15" y="214"/>
                </a:moveTo>
                <a:cubicBezTo>
                  <a:pt x="15" y="22"/>
                  <a:pt x="15" y="22"/>
                  <a:pt x="15" y="22"/>
                </a:cubicBezTo>
                <a:cubicBezTo>
                  <a:pt x="167" y="22"/>
                  <a:pt x="167" y="22"/>
                  <a:pt x="167" y="22"/>
                </a:cubicBezTo>
                <a:cubicBezTo>
                  <a:pt x="167" y="214"/>
                  <a:pt x="167" y="214"/>
                  <a:pt x="167" y="214"/>
                </a:cubicBezTo>
                <a:lnTo>
                  <a:pt x="15" y="214"/>
                </a:lnTo>
                <a:close/>
                <a:moveTo>
                  <a:pt x="152" y="104"/>
                </a:moveTo>
                <a:cubicBezTo>
                  <a:pt x="152" y="175"/>
                  <a:pt x="152" y="175"/>
                  <a:pt x="152" y="175"/>
                </a:cubicBezTo>
                <a:cubicBezTo>
                  <a:pt x="152" y="177"/>
                  <a:pt x="150" y="180"/>
                  <a:pt x="147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2" y="180"/>
                  <a:pt x="30" y="177"/>
                  <a:pt x="30" y="175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0" y="101"/>
                  <a:pt x="32" y="99"/>
                  <a:pt x="35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40" y="175"/>
                  <a:pt x="40" y="175"/>
                  <a:pt x="40" y="175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2" y="175"/>
                  <a:pt x="142" y="175"/>
                  <a:pt x="142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50" y="99"/>
                  <a:pt x="152" y="101"/>
                  <a:pt x="152" y="104"/>
                </a:cubicBezTo>
                <a:close/>
                <a:moveTo>
                  <a:pt x="53" y="56"/>
                </a:moveTo>
                <a:cubicBezTo>
                  <a:pt x="53" y="122"/>
                  <a:pt x="53" y="122"/>
                  <a:pt x="53" y="122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9" y="56"/>
                  <a:pt x="129" y="56"/>
                  <a:pt x="129" y="56"/>
                </a:cubicBezTo>
                <a:lnTo>
                  <a:pt x="53" y="56"/>
                </a:lnTo>
                <a:close/>
                <a:moveTo>
                  <a:pt x="114" y="99"/>
                </a:moveTo>
                <a:cubicBezTo>
                  <a:pt x="113" y="101"/>
                  <a:pt x="112" y="103"/>
                  <a:pt x="111" y="105"/>
                </a:cubicBezTo>
                <a:cubicBezTo>
                  <a:pt x="110" y="106"/>
                  <a:pt x="108" y="108"/>
                  <a:pt x="107" y="108"/>
                </a:cubicBezTo>
                <a:cubicBezTo>
                  <a:pt x="105" y="109"/>
                  <a:pt x="103" y="109"/>
                  <a:pt x="102" y="109"/>
                </a:cubicBezTo>
                <a:cubicBezTo>
                  <a:pt x="100" y="109"/>
                  <a:pt x="99" y="109"/>
                  <a:pt x="98" y="108"/>
                </a:cubicBezTo>
                <a:cubicBezTo>
                  <a:pt x="97" y="108"/>
                  <a:pt x="97" y="106"/>
                  <a:pt x="96" y="105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6" y="105"/>
                  <a:pt x="95" y="105"/>
                  <a:pt x="95" y="106"/>
                </a:cubicBezTo>
                <a:cubicBezTo>
                  <a:pt x="95" y="107"/>
                  <a:pt x="94" y="107"/>
                  <a:pt x="93" y="108"/>
                </a:cubicBezTo>
                <a:cubicBezTo>
                  <a:pt x="93" y="108"/>
                  <a:pt x="92" y="108"/>
                  <a:pt x="91" y="109"/>
                </a:cubicBezTo>
                <a:cubicBezTo>
                  <a:pt x="90" y="109"/>
                  <a:pt x="89" y="109"/>
                  <a:pt x="87" y="109"/>
                </a:cubicBezTo>
                <a:cubicBezTo>
                  <a:pt x="85" y="109"/>
                  <a:pt x="83" y="109"/>
                  <a:pt x="82" y="107"/>
                </a:cubicBezTo>
                <a:cubicBezTo>
                  <a:pt x="80" y="105"/>
                  <a:pt x="79" y="103"/>
                  <a:pt x="79" y="99"/>
                </a:cubicBezTo>
                <a:cubicBezTo>
                  <a:pt x="79" y="97"/>
                  <a:pt x="80" y="94"/>
                  <a:pt x="81" y="92"/>
                </a:cubicBezTo>
                <a:cubicBezTo>
                  <a:pt x="81" y="91"/>
                  <a:pt x="82" y="89"/>
                  <a:pt x="84" y="88"/>
                </a:cubicBezTo>
                <a:cubicBezTo>
                  <a:pt x="85" y="86"/>
                  <a:pt x="87" y="85"/>
                  <a:pt x="88" y="85"/>
                </a:cubicBezTo>
                <a:cubicBezTo>
                  <a:pt x="90" y="84"/>
                  <a:pt x="92" y="84"/>
                  <a:pt x="94" y="84"/>
                </a:cubicBezTo>
                <a:cubicBezTo>
                  <a:pt x="96" y="84"/>
                  <a:pt x="97" y="84"/>
                  <a:pt x="98" y="84"/>
                </a:cubicBezTo>
                <a:cubicBezTo>
                  <a:pt x="99" y="85"/>
                  <a:pt x="99" y="85"/>
                  <a:pt x="100" y="86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7"/>
                  <a:pt x="101" y="99"/>
                  <a:pt x="101" y="100"/>
                </a:cubicBezTo>
                <a:cubicBezTo>
                  <a:pt x="101" y="101"/>
                  <a:pt x="101" y="102"/>
                  <a:pt x="101" y="103"/>
                </a:cubicBezTo>
                <a:cubicBezTo>
                  <a:pt x="101" y="104"/>
                  <a:pt x="101" y="105"/>
                  <a:pt x="102" y="105"/>
                </a:cubicBezTo>
                <a:cubicBezTo>
                  <a:pt x="102" y="106"/>
                  <a:pt x="103" y="106"/>
                  <a:pt x="103" y="106"/>
                </a:cubicBezTo>
                <a:cubicBezTo>
                  <a:pt x="104" y="106"/>
                  <a:pt x="105" y="106"/>
                  <a:pt x="106" y="105"/>
                </a:cubicBezTo>
                <a:cubicBezTo>
                  <a:pt x="106" y="104"/>
                  <a:pt x="107" y="104"/>
                  <a:pt x="108" y="102"/>
                </a:cubicBezTo>
                <a:cubicBezTo>
                  <a:pt x="109" y="101"/>
                  <a:pt x="110" y="100"/>
                  <a:pt x="110" y="98"/>
                </a:cubicBezTo>
                <a:cubicBezTo>
                  <a:pt x="111" y="96"/>
                  <a:pt x="111" y="94"/>
                  <a:pt x="111" y="91"/>
                </a:cubicBezTo>
                <a:cubicBezTo>
                  <a:pt x="111" y="86"/>
                  <a:pt x="109" y="83"/>
                  <a:pt x="107" y="80"/>
                </a:cubicBezTo>
                <a:cubicBezTo>
                  <a:pt x="104" y="78"/>
                  <a:pt x="100" y="77"/>
                  <a:pt x="95" y="77"/>
                </a:cubicBezTo>
                <a:cubicBezTo>
                  <a:pt x="92" y="77"/>
                  <a:pt x="89" y="77"/>
                  <a:pt x="86" y="78"/>
                </a:cubicBezTo>
                <a:cubicBezTo>
                  <a:pt x="83" y="79"/>
                  <a:pt x="81" y="81"/>
                  <a:pt x="79" y="83"/>
                </a:cubicBezTo>
                <a:cubicBezTo>
                  <a:pt x="77" y="85"/>
                  <a:pt x="75" y="87"/>
                  <a:pt x="74" y="90"/>
                </a:cubicBezTo>
                <a:cubicBezTo>
                  <a:pt x="73" y="93"/>
                  <a:pt x="72" y="96"/>
                  <a:pt x="72" y="100"/>
                </a:cubicBezTo>
                <a:cubicBezTo>
                  <a:pt x="72" y="103"/>
                  <a:pt x="73" y="106"/>
                  <a:pt x="73" y="108"/>
                </a:cubicBezTo>
                <a:cubicBezTo>
                  <a:pt x="74" y="110"/>
                  <a:pt x="75" y="112"/>
                  <a:pt x="77" y="113"/>
                </a:cubicBezTo>
                <a:cubicBezTo>
                  <a:pt x="78" y="114"/>
                  <a:pt x="80" y="115"/>
                  <a:pt x="82" y="116"/>
                </a:cubicBezTo>
                <a:cubicBezTo>
                  <a:pt x="84" y="116"/>
                  <a:pt x="86" y="116"/>
                  <a:pt x="89" y="116"/>
                </a:cubicBezTo>
                <a:cubicBezTo>
                  <a:pt x="92" y="116"/>
                  <a:pt x="95" y="116"/>
                  <a:pt x="97" y="115"/>
                </a:cubicBezTo>
                <a:cubicBezTo>
                  <a:pt x="99" y="115"/>
                  <a:pt x="100" y="114"/>
                  <a:pt x="101" y="114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101" y="117"/>
                  <a:pt x="101" y="118"/>
                  <a:pt x="100" y="118"/>
                </a:cubicBezTo>
                <a:cubicBezTo>
                  <a:pt x="99" y="118"/>
                  <a:pt x="98" y="119"/>
                  <a:pt x="97" y="119"/>
                </a:cubicBezTo>
                <a:cubicBezTo>
                  <a:pt x="96" y="119"/>
                  <a:pt x="95" y="120"/>
                  <a:pt x="93" y="120"/>
                </a:cubicBezTo>
                <a:cubicBezTo>
                  <a:pt x="92" y="120"/>
                  <a:pt x="90" y="120"/>
                  <a:pt x="88" y="120"/>
                </a:cubicBezTo>
                <a:cubicBezTo>
                  <a:pt x="85" y="120"/>
                  <a:pt x="82" y="120"/>
                  <a:pt x="80" y="119"/>
                </a:cubicBezTo>
                <a:cubicBezTo>
                  <a:pt x="77" y="118"/>
                  <a:pt x="75" y="117"/>
                  <a:pt x="73" y="116"/>
                </a:cubicBezTo>
                <a:cubicBezTo>
                  <a:pt x="72" y="114"/>
                  <a:pt x="70" y="112"/>
                  <a:pt x="69" y="110"/>
                </a:cubicBezTo>
                <a:cubicBezTo>
                  <a:pt x="68" y="107"/>
                  <a:pt x="67" y="104"/>
                  <a:pt x="67" y="100"/>
                </a:cubicBezTo>
                <a:cubicBezTo>
                  <a:pt x="67" y="96"/>
                  <a:pt x="68" y="92"/>
                  <a:pt x="70" y="88"/>
                </a:cubicBezTo>
                <a:cubicBezTo>
                  <a:pt x="71" y="85"/>
                  <a:pt x="73" y="82"/>
                  <a:pt x="76" y="80"/>
                </a:cubicBezTo>
                <a:cubicBezTo>
                  <a:pt x="78" y="78"/>
                  <a:pt x="81" y="76"/>
                  <a:pt x="85" y="75"/>
                </a:cubicBezTo>
                <a:cubicBezTo>
                  <a:pt x="88" y="74"/>
                  <a:pt x="92" y="73"/>
                  <a:pt x="96" y="73"/>
                </a:cubicBezTo>
                <a:cubicBezTo>
                  <a:pt x="99" y="73"/>
                  <a:pt x="102" y="73"/>
                  <a:pt x="104" y="74"/>
                </a:cubicBezTo>
                <a:cubicBezTo>
                  <a:pt x="106" y="75"/>
                  <a:pt x="108" y="76"/>
                  <a:pt x="110" y="78"/>
                </a:cubicBezTo>
                <a:cubicBezTo>
                  <a:pt x="112" y="79"/>
                  <a:pt x="113" y="81"/>
                  <a:pt x="114" y="83"/>
                </a:cubicBezTo>
                <a:cubicBezTo>
                  <a:pt x="115" y="85"/>
                  <a:pt x="115" y="88"/>
                  <a:pt x="115" y="90"/>
                </a:cubicBezTo>
                <a:cubicBezTo>
                  <a:pt x="115" y="94"/>
                  <a:pt x="115" y="97"/>
                  <a:pt x="114" y="99"/>
                </a:cubicBezTo>
                <a:close/>
                <a:moveTo>
                  <a:pt x="97" y="88"/>
                </a:moveTo>
                <a:cubicBezTo>
                  <a:pt x="97" y="88"/>
                  <a:pt x="98" y="88"/>
                  <a:pt x="98" y="89"/>
                </a:cubicBezTo>
                <a:cubicBezTo>
                  <a:pt x="97" y="96"/>
                  <a:pt x="97" y="96"/>
                  <a:pt x="97" y="96"/>
                </a:cubicBezTo>
                <a:cubicBezTo>
                  <a:pt x="97" y="97"/>
                  <a:pt x="96" y="98"/>
                  <a:pt x="96" y="99"/>
                </a:cubicBezTo>
                <a:cubicBezTo>
                  <a:pt x="96" y="100"/>
                  <a:pt x="96" y="101"/>
                  <a:pt x="96" y="102"/>
                </a:cubicBezTo>
                <a:cubicBezTo>
                  <a:pt x="96" y="102"/>
                  <a:pt x="95" y="102"/>
                  <a:pt x="95" y="103"/>
                </a:cubicBezTo>
                <a:cubicBezTo>
                  <a:pt x="94" y="103"/>
                  <a:pt x="94" y="104"/>
                  <a:pt x="93" y="104"/>
                </a:cubicBezTo>
                <a:cubicBezTo>
                  <a:pt x="93" y="105"/>
                  <a:pt x="92" y="105"/>
                  <a:pt x="91" y="105"/>
                </a:cubicBezTo>
                <a:cubicBezTo>
                  <a:pt x="90" y="105"/>
                  <a:pt x="90" y="105"/>
                  <a:pt x="89" y="105"/>
                </a:cubicBezTo>
                <a:cubicBezTo>
                  <a:pt x="86" y="105"/>
                  <a:pt x="84" y="103"/>
                  <a:pt x="84" y="99"/>
                </a:cubicBezTo>
                <a:cubicBezTo>
                  <a:pt x="84" y="97"/>
                  <a:pt x="85" y="96"/>
                  <a:pt x="85" y="94"/>
                </a:cubicBezTo>
                <a:cubicBezTo>
                  <a:pt x="86" y="93"/>
                  <a:pt x="86" y="91"/>
                  <a:pt x="87" y="90"/>
                </a:cubicBezTo>
                <a:cubicBezTo>
                  <a:pt x="88" y="89"/>
                  <a:pt x="89" y="89"/>
                  <a:pt x="90" y="88"/>
                </a:cubicBezTo>
                <a:cubicBezTo>
                  <a:pt x="91" y="88"/>
                  <a:pt x="92" y="87"/>
                  <a:pt x="94" y="87"/>
                </a:cubicBezTo>
                <a:cubicBezTo>
                  <a:pt x="95" y="87"/>
                  <a:pt x="96" y="88"/>
                  <a:pt x="97" y="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9"/>
          <p:cNvSpPr txBox="1"/>
          <p:nvPr/>
        </p:nvSpPr>
        <p:spPr>
          <a:xfrm>
            <a:off x="6906080" y="4649482"/>
            <a:ext cx="31867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wirksam.regieren@bk.bund.de</a:t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14375" y="1857375"/>
            <a:ext cx="10758487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714375" y="1090746"/>
            <a:ext cx="9161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" name="Google Shape;34;p22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35" name="Google Shape;35;p22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" name="Google Shape;36;p22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" name="Google Shape;37;p22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el und Inhalt">
  <p:cSld name="44_Titel und Inhal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47739" y="539751"/>
            <a:ext cx="1772138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0"/>
          <p:cNvSpPr txBox="1"/>
          <p:nvPr>
            <p:ph type="title"/>
          </p:nvPr>
        </p:nvSpPr>
        <p:spPr>
          <a:xfrm>
            <a:off x="622291" y="269722"/>
            <a:ext cx="912544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B1EF"/>
              </a:buClr>
              <a:buSzPts val="3200"/>
              <a:buFont typeface="Arial"/>
              <a:buNone/>
              <a:defRPr>
                <a:solidFill>
                  <a:srgbClr val="06B1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622290" y="1454585"/>
            <a:ext cx="10936389" cy="457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6F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6F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6F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6F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6F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12" type="sldNum"/>
          </p:nvPr>
        </p:nvSpPr>
        <p:spPr>
          <a:xfrm>
            <a:off x="8815754" y="6331552"/>
            <a:ext cx="27432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1B6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714375" y="1090746"/>
            <a:ext cx="9161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43" name="Google Shape;43;p23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44" name="Google Shape;44;p23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23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23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Zitat">
  <p:cSld name="1_Zita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10281009" y="451942"/>
            <a:ext cx="1698392" cy="7123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/>
          <p:nvPr/>
        </p:nvSpPr>
        <p:spPr>
          <a:xfrm>
            <a:off x="5623560" y="1142842"/>
            <a:ext cx="944880" cy="944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/>
          <p:nvPr/>
        </p:nvSpPr>
        <p:spPr>
          <a:xfrm>
            <a:off x="5881556" y="-99696"/>
            <a:ext cx="1002323" cy="223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b="0" i="1" lang="de-DE" sz="1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2205583" y="2747940"/>
            <a:ext cx="76702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3" type="body"/>
          </p:nvPr>
        </p:nvSpPr>
        <p:spPr>
          <a:xfrm>
            <a:off x="5883201" y="4960176"/>
            <a:ext cx="39926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Highlights">
  <p:cSld name="Inhalt Highligh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/>
          <p:nvPr/>
        </p:nvSpPr>
        <p:spPr>
          <a:xfrm>
            <a:off x="6766728" y="0"/>
            <a:ext cx="5425270" cy="6858000"/>
          </a:xfrm>
          <a:custGeom>
            <a:rect b="b" l="l" r="r" t="t"/>
            <a:pathLst>
              <a:path extrusionOk="0" h="6858000" w="5425270">
                <a:moveTo>
                  <a:pt x="1593408" y="0"/>
                </a:moveTo>
                <a:lnTo>
                  <a:pt x="1886523" y="0"/>
                </a:lnTo>
                <a:lnTo>
                  <a:pt x="4459456" y="0"/>
                </a:lnTo>
                <a:lnTo>
                  <a:pt x="5425270" y="0"/>
                </a:lnTo>
                <a:lnTo>
                  <a:pt x="5425270" y="6858000"/>
                </a:lnTo>
                <a:lnTo>
                  <a:pt x="2866048" y="6858000"/>
                </a:lnTo>
                <a:lnTo>
                  <a:pt x="18865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714376" y="1857376"/>
            <a:ext cx="5795606" cy="1868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714375" y="1090746"/>
            <a:ext cx="68824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type="title"/>
          </p:nvPr>
        </p:nvSpPr>
        <p:spPr>
          <a:xfrm>
            <a:off x="714376" y="589594"/>
            <a:ext cx="6887428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3" name="Google Shape;63;p25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64" name="Google Shape;64;p25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25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25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7" name="Google Shape;67;p25"/>
          <p:cNvSpPr txBox="1"/>
          <p:nvPr>
            <p:ph idx="3" type="body"/>
          </p:nvPr>
        </p:nvSpPr>
        <p:spPr>
          <a:xfrm>
            <a:off x="10281009" y="451942"/>
            <a:ext cx="1698392" cy="7123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4" type="body"/>
          </p:nvPr>
        </p:nvSpPr>
        <p:spPr>
          <a:xfrm>
            <a:off x="714376" y="4125790"/>
            <a:ext cx="5795606" cy="1868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ohne Bild">
  <p:cSld name="Titelfolie ohne Bild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5392612" y="5915481"/>
            <a:ext cx="448322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ctrTitle"/>
          </p:nvPr>
        </p:nvSpPr>
        <p:spPr>
          <a:xfrm>
            <a:off x="5392613" y="3872206"/>
            <a:ext cx="607548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81009" y="451942"/>
            <a:ext cx="1698391" cy="8638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3" name="Google Shape;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581" y="377933"/>
            <a:ext cx="1759765" cy="1115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26"/>
          <p:cNvGrpSpPr/>
          <p:nvPr/>
        </p:nvGrpSpPr>
        <p:grpSpPr>
          <a:xfrm>
            <a:off x="5392613" y="3448474"/>
            <a:ext cx="4901339" cy="307777"/>
            <a:chOff x="5392613" y="3448474"/>
            <a:chExt cx="4901339" cy="307777"/>
          </a:xfrm>
        </p:grpSpPr>
        <p:sp>
          <p:nvSpPr>
            <p:cNvPr id="75" name="Google Shape;75;p26"/>
            <p:cNvSpPr txBox="1"/>
            <p:nvPr/>
          </p:nvSpPr>
          <p:spPr>
            <a:xfrm>
              <a:off x="6270973" y="3448474"/>
              <a:ext cx="40229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de-DE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WIRKSAM REGIEREN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26"/>
            <p:cNvGrpSpPr/>
            <p:nvPr/>
          </p:nvGrpSpPr>
          <p:grpSpPr>
            <a:xfrm>
              <a:off x="5392613" y="3525448"/>
              <a:ext cx="717550" cy="152400"/>
              <a:chOff x="3771898" y="2680518"/>
              <a:chExt cx="717550" cy="152400"/>
            </a:xfrm>
          </p:grpSpPr>
          <p:cxnSp>
            <p:nvCxnSpPr>
              <p:cNvPr id="77" name="Google Shape;77;p26"/>
              <p:cNvCxnSpPr/>
              <p:nvPr/>
            </p:nvCxnSpPr>
            <p:spPr>
              <a:xfrm>
                <a:off x="3771898" y="2680518"/>
                <a:ext cx="71755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" name="Google Shape;78;p26"/>
              <p:cNvCxnSpPr/>
              <p:nvPr/>
            </p:nvCxnSpPr>
            <p:spPr>
              <a:xfrm>
                <a:off x="3771898" y="2756718"/>
                <a:ext cx="71755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" name="Google Shape;79;p26"/>
              <p:cNvCxnSpPr/>
              <p:nvPr/>
            </p:nvCxnSpPr>
            <p:spPr>
              <a:xfrm>
                <a:off x="3771898" y="2832918"/>
                <a:ext cx="71755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80" name="Google Shape;80;p26"/>
          <p:cNvSpPr txBox="1"/>
          <p:nvPr>
            <p:ph idx="2" type="body"/>
          </p:nvPr>
        </p:nvSpPr>
        <p:spPr>
          <a:xfrm>
            <a:off x="3031337" y="0"/>
            <a:ext cx="1802412" cy="6857999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/>
          <p:nvPr/>
        </p:nvSpPr>
        <p:spPr>
          <a:xfrm>
            <a:off x="2947" y="0"/>
            <a:ext cx="4620267" cy="6858001"/>
          </a:xfrm>
          <a:custGeom>
            <a:rect b="b" l="l" r="r" t="t"/>
            <a:pathLst>
              <a:path extrusionOk="0" h="6858001" w="4620267">
                <a:moveTo>
                  <a:pt x="1754219" y="0"/>
                </a:moveTo>
                <a:lnTo>
                  <a:pt x="4620267" y="0"/>
                </a:lnTo>
                <a:lnTo>
                  <a:pt x="3026859" y="6858000"/>
                </a:lnTo>
                <a:lnTo>
                  <a:pt x="1903141" y="6858000"/>
                </a:lnTo>
                <a:lnTo>
                  <a:pt x="1903141" y="6858001"/>
                </a:lnTo>
                <a:lnTo>
                  <a:pt x="0" y="6858001"/>
                </a:lnTo>
                <a:lnTo>
                  <a:pt x="0" y="1"/>
                </a:lnTo>
                <a:lnTo>
                  <a:pt x="1754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0" y="0"/>
            <a:ext cx="3582640" cy="6858000"/>
          </a:xfrm>
          <a:custGeom>
            <a:rect b="b" l="l" r="r" t="t"/>
            <a:pathLst>
              <a:path extrusionOk="0" h="6858000" w="3582640">
                <a:moveTo>
                  <a:pt x="1" y="0"/>
                </a:moveTo>
                <a:lnTo>
                  <a:pt x="716592" y="0"/>
                </a:lnTo>
                <a:lnTo>
                  <a:pt x="1944921" y="0"/>
                </a:lnTo>
                <a:lnTo>
                  <a:pt x="3582640" y="0"/>
                </a:lnTo>
                <a:lnTo>
                  <a:pt x="1989232" y="6858000"/>
                </a:lnTo>
                <a:lnTo>
                  <a:pt x="194492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3084200"/>
                </a:lnTo>
                <a:lnTo>
                  <a:pt x="1" y="3084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/>
          <p:nvPr/>
        </p:nvSpPr>
        <p:spPr>
          <a:xfrm>
            <a:off x="1780228" y="0"/>
            <a:ext cx="1802412" cy="6858000"/>
          </a:xfrm>
          <a:custGeom>
            <a:rect b="b" l="l" r="r" t="t"/>
            <a:pathLst>
              <a:path extrusionOk="0" h="6858000" w="1802412">
                <a:moveTo>
                  <a:pt x="1593408" y="0"/>
                </a:moveTo>
                <a:lnTo>
                  <a:pt x="1802412" y="0"/>
                </a:lnTo>
                <a:lnTo>
                  <a:pt x="209004" y="6858000"/>
                </a:lnTo>
                <a:lnTo>
                  <a:pt x="0" y="6858000"/>
                </a:lnTo>
                <a:lnTo>
                  <a:pt x="1593408" y="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86" name="Google Shape;86;p27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87" name="Google Shape;87;p27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27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27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3735039" y="2014197"/>
            <a:ext cx="23203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b="1" i="0" sz="6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2" type="body"/>
          </p:nvPr>
        </p:nvSpPr>
        <p:spPr>
          <a:xfrm>
            <a:off x="3735039" y="2912127"/>
            <a:ext cx="2320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3" type="body"/>
          </p:nvPr>
        </p:nvSpPr>
        <p:spPr>
          <a:xfrm>
            <a:off x="6441396" y="2014197"/>
            <a:ext cx="23203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b="1" i="0" sz="6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4" type="body"/>
          </p:nvPr>
        </p:nvSpPr>
        <p:spPr>
          <a:xfrm>
            <a:off x="6441395" y="2912127"/>
            <a:ext cx="2320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5" type="body"/>
          </p:nvPr>
        </p:nvSpPr>
        <p:spPr>
          <a:xfrm>
            <a:off x="9152516" y="2014197"/>
            <a:ext cx="23203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b="1" i="0" sz="6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6" type="body"/>
          </p:nvPr>
        </p:nvSpPr>
        <p:spPr>
          <a:xfrm>
            <a:off x="9152515" y="2912127"/>
            <a:ext cx="2320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7" type="body"/>
          </p:nvPr>
        </p:nvSpPr>
        <p:spPr>
          <a:xfrm>
            <a:off x="3735039" y="4362993"/>
            <a:ext cx="23203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b="1" i="0" sz="6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8" type="body"/>
          </p:nvPr>
        </p:nvSpPr>
        <p:spPr>
          <a:xfrm>
            <a:off x="3735039" y="5260923"/>
            <a:ext cx="2320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9" type="body"/>
          </p:nvPr>
        </p:nvSpPr>
        <p:spPr>
          <a:xfrm>
            <a:off x="6441396" y="4362993"/>
            <a:ext cx="23203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b="1" i="0" sz="6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3" type="body"/>
          </p:nvPr>
        </p:nvSpPr>
        <p:spPr>
          <a:xfrm>
            <a:off x="6441395" y="5260923"/>
            <a:ext cx="2320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4" type="body"/>
          </p:nvPr>
        </p:nvSpPr>
        <p:spPr>
          <a:xfrm>
            <a:off x="9152516" y="4362993"/>
            <a:ext cx="232034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b="1" i="0" sz="6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5" type="body"/>
          </p:nvPr>
        </p:nvSpPr>
        <p:spPr>
          <a:xfrm>
            <a:off x="9152515" y="5260923"/>
            <a:ext cx="2320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type="title"/>
          </p:nvPr>
        </p:nvSpPr>
        <p:spPr>
          <a:xfrm>
            <a:off x="714376" y="589594"/>
            <a:ext cx="2224034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Farbfläche">
  <p:cSld name="Inhalt mit Farbfläch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>
            <a:off x="0" y="0"/>
            <a:ext cx="3582640" cy="6858000"/>
          </a:xfrm>
          <a:custGeom>
            <a:rect b="b" l="l" r="r" t="t"/>
            <a:pathLst>
              <a:path extrusionOk="0" h="6858000" w="3582640">
                <a:moveTo>
                  <a:pt x="1" y="0"/>
                </a:moveTo>
                <a:lnTo>
                  <a:pt x="716592" y="0"/>
                </a:lnTo>
                <a:lnTo>
                  <a:pt x="1944921" y="0"/>
                </a:lnTo>
                <a:lnTo>
                  <a:pt x="3582640" y="0"/>
                </a:lnTo>
                <a:lnTo>
                  <a:pt x="1989232" y="6858000"/>
                </a:lnTo>
                <a:lnTo>
                  <a:pt x="194492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3084200"/>
                </a:lnTo>
                <a:lnTo>
                  <a:pt x="1" y="3084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1780228" y="0"/>
            <a:ext cx="1802412" cy="6858000"/>
          </a:xfrm>
          <a:custGeom>
            <a:rect b="b" l="l" r="r" t="t"/>
            <a:pathLst>
              <a:path extrusionOk="0" h="6858000" w="1802412">
                <a:moveTo>
                  <a:pt x="1593408" y="0"/>
                </a:moveTo>
                <a:lnTo>
                  <a:pt x="1802412" y="0"/>
                </a:lnTo>
                <a:lnTo>
                  <a:pt x="209004" y="6858000"/>
                </a:lnTo>
                <a:lnTo>
                  <a:pt x="0" y="6858000"/>
                </a:lnTo>
                <a:lnTo>
                  <a:pt x="1593408" y="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110" name="Google Shape;110;p29"/>
          <p:cNvGrpSpPr/>
          <p:nvPr/>
        </p:nvGrpSpPr>
        <p:grpSpPr>
          <a:xfrm>
            <a:off x="1" y="735802"/>
            <a:ext cx="540724" cy="200025"/>
            <a:chOff x="0" y="2362200"/>
            <a:chExt cx="1076325" cy="200025"/>
          </a:xfrm>
        </p:grpSpPr>
        <p:cxnSp>
          <p:nvCxnSpPr>
            <p:cNvPr id="111" name="Google Shape;111;p29"/>
            <p:cNvCxnSpPr/>
            <p:nvPr/>
          </p:nvCxnSpPr>
          <p:spPr>
            <a:xfrm>
              <a:off x="0" y="2362200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" name="Google Shape;112;p29"/>
            <p:cNvCxnSpPr/>
            <p:nvPr/>
          </p:nvCxnSpPr>
          <p:spPr>
            <a:xfrm>
              <a:off x="0" y="2462212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29"/>
            <p:cNvCxnSpPr/>
            <p:nvPr/>
          </p:nvCxnSpPr>
          <p:spPr>
            <a:xfrm>
              <a:off x="0" y="2562225"/>
              <a:ext cx="107632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4" name="Google Shape;114;p29"/>
          <p:cNvSpPr txBox="1"/>
          <p:nvPr>
            <p:ph type="title"/>
          </p:nvPr>
        </p:nvSpPr>
        <p:spPr>
          <a:xfrm>
            <a:off x="714376" y="589594"/>
            <a:ext cx="2224034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3735038" y="1857375"/>
            <a:ext cx="7737823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714375" y="1857375"/>
            <a:ext cx="10758487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1" type="ftr"/>
          </p:nvPr>
        </p:nvSpPr>
        <p:spPr>
          <a:xfrm>
            <a:off x="720723" y="642233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81009" y="451942"/>
            <a:ext cx="1698391" cy="7123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00">
          <p15:clr>
            <a:srgbClr val="F26B43"/>
          </p15:clr>
        </p15:guide>
        <p15:guide id="2" pos="7227">
          <p15:clr>
            <a:srgbClr val="F26B43"/>
          </p15:clr>
        </p15:guide>
        <p15:guide id="3" pos="450">
          <p15:clr>
            <a:srgbClr val="F26B43"/>
          </p15:clr>
        </p15:guide>
        <p15:guide id="4" orient="horz" pos="1170">
          <p15:clr>
            <a:srgbClr val="F26B43"/>
          </p15:clr>
        </p15:guide>
        <p15:guide id="5" orient="horz" pos="3861">
          <p15:clr>
            <a:srgbClr val="F26B43"/>
          </p15:clr>
        </p15:guide>
        <p15:guide id="6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"/>
          <p:cNvSpPr txBox="1"/>
          <p:nvPr>
            <p:ph type="ctrTitle"/>
          </p:nvPr>
        </p:nvSpPr>
        <p:spPr>
          <a:xfrm>
            <a:off x="5392613" y="3872206"/>
            <a:ext cx="60756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br>
              <a:rPr lang="de-DE" sz="2000"/>
            </a:br>
            <a:r>
              <a:rPr lang="de-DE" sz="5400"/>
              <a:t>Bürgercheck</a:t>
            </a:r>
            <a:br>
              <a:rPr lang="de-DE" sz="5400"/>
            </a:br>
            <a:r>
              <a:rPr lang="de-DE" sz="1800"/>
              <a:t>Legal Design Instrumente für mehr Bürgernähe und Wirksamkeit</a:t>
            </a:r>
            <a:br>
              <a:rPr lang="de-DE" sz="5400"/>
            </a:br>
            <a:br>
              <a:rPr lang="de-DE"/>
            </a:br>
            <a:endParaRPr sz="2400">
              <a:solidFill>
                <a:srgbClr val="CED4D7"/>
              </a:solidFill>
            </a:endParaRPr>
          </a:p>
        </p:txBody>
      </p:sp>
      <p:sp>
        <p:nvSpPr>
          <p:cNvPr id="233" name="Google Shape;233;p1"/>
          <p:cNvSpPr txBox="1"/>
          <p:nvPr>
            <p:ph idx="3" type="body"/>
          </p:nvPr>
        </p:nvSpPr>
        <p:spPr>
          <a:xfrm>
            <a:off x="3031337" y="0"/>
            <a:ext cx="1802400" cy="6858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4" name="Google Shape;234;p1"/>
          <p:cNvSpPr txBox="1"/>
          <p:nvPr/>
        </p:nvSpPr>
        <p:spPr>
          <a:xfrm>
            <a:off x="5392737" y="5915481"/>
            <a:ext cx="6075363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Referat </a:t>
            </a:r>
            <a:r>
              <a:rPr lang="de-DE">
                <a:solidFill>
                  <a:schemeClr val="accent3"/>
                </a:solidFill>
              </a:rPr>
              <a:t>SB II 4, </a:t>
            </a:r>
            <a:r>
              <a:rPr b="0" i="0" lang="de-DE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Verhaltenswissenschaften und bürgerzentrierte Politik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135" l="15963" r="48017" t="-152"/>
          <a:stretch/>
        </p:blipFill>
        <p:spPr>
          <a:xfrm>
            <a:off x="2592" y="0"/>
            <a:ext cx="4826986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714375" y="1857375"/>
            <a:ext cx="10758487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/>
              <a:t>Fragen: </a:t>
            </a:r>
            <a:endParaRPr/>
          </a:p>
          <a:p>
            <a:pPr indent="-180000" lvl="0" marL="1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b="1" lang="de-DE"/>
              <a:t>Welche Zielgruppen gibt es und wie groß sind diese?</a:t>
            </a:r>
            <a:endParaRPr/>
          </a:p>
          <a:p>
            <a:pPr indent="-180000" lvl="0" marL="1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b="1" lang="de-DE"/>
              <a:t>Welche Zielgruppen sind für den Erfolg des Vorhabens von zentraler Bedeutung?</a:t>
            </a:r>
            <a:endParaRPr/>
          </a:p>
          <a:p>
            <a:pPr indent="-180000" lvl="0" marL="1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b="1" lang="de-DE"/>
              <a:t>Welche Zielgruppen bedürfen besonderer Aufmerksamkeit?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de-DE" u="sng"/>
              <a:t>Arbeitshilfen und Dokumentation</a:t>
            </a:r>
            <a:endParaRPr/>
          </a:p>
          <a:p>
            <a:pPr indent="-180000" lvl="0" marL="1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Definition und Bedeutung von Zielgruppen /Adressatengruppen</a:t>
            </a:r>
            <a:endParaRPr/>
          </a:p>
          <a:p>
            <a:pPr indent="-180000" lvl="0" marL="1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Erstellung von </a:t>
            </a:r>
            <a:r>
              <a:rPr b="1" lang="de-DE"/>
              <a:t>Zielgruppen-Profilen</a:t>
            </a:r>
            <a:r>
              <a:rPr lang="de-DE"/>
              <a:t> </a:t>
            </a:r>
            <a:endParaRPr/>
          </a:p>
          <a:p>
            <a:pPr indent="-65700" lvl="0" marL="1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1" name="Google Shape;241;p7"/>
          <p:cNvSpPr txBox="1"/>
          <p:nvPr>
            <p:ph idx="12" type="sldNum"/>
          </p:nvPr>
        </p:nvSpPr>
        <p:spPr>
          <a:xfrm>
            <a:off x="10922000" y="6422330"/>
            <a:ext cx="550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2" name="Google Shape;242;p7"/>
          <p:cNvSpPr txBox="1"/>
          <p:nvPr>
            <p:ph idx="2" type="body"/>
          </p:nvPr>
        </p:nvSpPr>
        <p:spPr>
          <a:xfrm>
            <a:off x="714375" y="1090746"/>
            <a:ext cx="9161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de-DE"/>
              <a:t>(aus der Bürgerinnen und Bürger Perspektive)</a:t>
            </a:r>
            <a:endParaRPr/>
          </a:p>
        </p:txBody>
      </p:sp>
      <p:sp>
        <p:nvSpPr>
          <p:cNvPr id="243" name="Google Shape;243;p7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</a:pPr>
            <a:r>
              <a:rPr lang="de-DE"/>
              <a:t>Zielgruppenanalyse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>
            <p:ph type="title"/>
          </p:nvPr>
        </p:nvSpPr>
        <p:spPr>
          <a:xfrm>
            <a:off x="714375" y="589594"/>
            <a:ext cx="916809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</a:pPr>
            <a:r>
              <a:rPr lang="de-DE"/>
              <a:t>Zielgruppen-Profile (Beispiel Wohngeld)</a:t>
            </a:r>
            <a:endParaRPr/>
          </a:p>
        </p:txBody>
      </p:sp>
      <p:sp>
        <p:nvSpPr>
          <p:cNvPr id="250" name="Google Shape;250;p8"/>
          <p:cNvSpPr txBox="1"/>
          <p:nvPr>
            <p:ph idx="2" type="body"/>
          </p:nvPr>
        </p:nvSpPr>
        <p:spPr>
          <a:xfrm>
            <a:off x="714375" y="1090746"/>
            <a:ext cx="9168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700"/>
              <a:t>Welche Zielgruppen wird das Gesetz betreffen, was wissen wir über diese? </a:t>
            </a:r>
            <a:endParaRPr sz="2100"/>
          </a:p>
        </p:txBody>
      </p:sp>
      <p:sp>
        <p:nvSpPr>
          <p:cNvPr id="251" name="Google Shape;251;p8"/>
          <p:cNvSpPr txBox="1"/>
          <p:nvPr/>
        </p:nvSpPr>
        <p:spPr>
          <a:xfrm>
            <a:off x="728515" y="1706545"/>
            <a:ext cx="286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Betroffene Gruppen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Gruppen sind betroffen?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28516" y="2346013"/>
            <a:ext cx="2354050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728516" y="3141111"/>
            <a:ext cx="2354050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728516" y="3956437"/>
            <a:ext cx="2354050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728516" y="4751535"/>
            <a:ext cx="2354050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3191260" y="1712077"/>
            <a:ext cx="150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Betroffenheit (1-10)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Gruppen am stärksten betroffen?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3191259" y="2346759"/>
            <a:ext cx="1501333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3191259" y="3141857"/>
            <a:ext cx="1501333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3191259" y="3957183"/>
            <a:ext cx="1501333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3191259" y="4752281"/>
            <a:ext cx="1501333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4860179" y="1706544"/>
            <a:ext cx="150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Gruppengröße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Gruppe ist am größten?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4860178" y="2346013"/>
            <a:ext cx="1502087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4860178" y="3141111"/>
            <a:ext cx="1502087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860178" y="3956437"/>
            <a:ext cx="1502087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4873451" y="4813621"/>
            <a:ext cx="1502087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6510775" y="1717198"/>
            <a:ext cx="210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Barrieren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sind die wichtigsten Barrieren der betroffenen Gruppen?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6510775" y="2351880"/>
            <a:ext cx="2696812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6510775" y="3146978"/>
            <a:ext cx="2696812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6510775" y="3962304"/>
            <a:ext cx="2696812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510775" y="4757402"/>
            <a:ext cx="2696812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9365675" y="2346759"/>
            <a:ext cx="2107189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9365675" y="3141857"/>
            <a:ext cx="2107189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9365675" y="3957183"/>
            <a:ext cx="2107189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9376981" y="4785772"/>
            <a:ext cx="2107189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9376981" y="1702066"/>
            <a:ext cx="210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Motivatoren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sind die wichtigsten Moti-vatoren der betroffenen Gruppen?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714376" y="2512405"/>
            <a:ext cx="2270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Rentnerinnen und Rentner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728529" y="3337950"/>
            <a:ext cx="150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Studierende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743964" y="4146465"/>
            <a:ext cx="2210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Selbstnutzende Eigentümer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728516" y="4920293"/>
            <a:ext cx="16321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„Hereinwachsende“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728516" y="5554338"/>
            <a:ext cx="2354050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3191259" y="5555084"/>
            <a:ext cx="1501333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4860178" y="5554338"/>
            <a:ext cx="1502087" cy="669205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6510775" y="5560205"/>
            <a:ext cx="2696812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9365675" y="5555084"/>
            <a:ext cx="2107189" cy="66920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717295" y="5753840"/>
            <a:ext cx="16562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„Herauswachsende“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8"/>
          <p:cNvGrpSpPr/>
          <p:nvPr/>
        </p:nvGrpSpPr>
        <p:grpSpPr>
          <a:xfrm>
            <a:off x="3725009" y="2534678"/>
            <a:ext cx="429988" cy="3519774"/>
            <a:chOff x="4241265" y="2534678"/>
            <a:chExt cx="273959" cy="3519774"/>
          </a:xfrm>
        </p:grpSpPr>
        <p:sp>
          <p:nvSpPr>
            <p:cNvPr id="287" name="Google Shape;287;p8"/>
            <p:cNvSpPr/>
            <p:nvPr/>
          </p:nvSpPr>
          <p:spPr>
            <a:xfrm>
              <a:off x="4288741" y="2534678"/>
              <a:ext cx="1748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4271654" y="3328038"/>
              <a:ext cx="2090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293065" y="4135505"/>
              <a:ext cx="1748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4241265" y="4916018"/>
              <a:ext cx="2739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4292826" y="5746675"/>
              <a:ext cx="1748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8"/>
          <p:cNvSpPr/>
          <p:nvPr/>
        </p:nvSpPr>
        <p:spPr>
          <a:xfrm>
            <a:off x="5476057" y="2537604"/>
            <a:ext cx="4940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5476057" y="3345072"/>
            <a:ext cx="404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5476057" y="4152539"/>
            <a:ext cx="3161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5476057" y="4960006"/>
            <a:ext cx="3161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5466439" y="5746674"/>
            <a:ext cx="3161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6510775" y="2371430"/>
            <a:ext cx="269681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Komplexität des Antrags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Wunsch ohne Transferleistungen zu leben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9365676" y="2349387"/>
            <a:ext cx="211849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Finanzieller Überforderung entgehen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Finanz.  Handlungsmöglichkeiten gewinnen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6525887" y="3151451"/>
            <a:ext cx="282274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Nachrangiger Anspruch auf Wohngeld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Unkonventionelle Wohnsituationen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9365675" y="3114762"/>
            <a:ext cx="22652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Finanzieller Überforderung entgehen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Wohnsituation verbessern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6519002" y="3970094"/>
            <a:ext cx="2705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Unkenntnis über eigenen Anspruch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Sorgen über notwendigen Wohnungswechsel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9365675" y="3977327"/>
            <a:ext cx="20978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Finanzieller Überforderung entgehen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der eigenen Wohnung bleiben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6519002" y="4747091"/>
            <a:ext cx="27056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Unkenntnis über Leistung an sich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Wunsch ohne Transferleistungen zu leben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3490900" y="4019735"/>
            <a:ext cx="898212" cy="550373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3490900" y="3189775"/>
            <a:ext cx="898212" cy="550373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5235311" y="2425281"/>
            <a:ext cx="898212" cy="550373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5235311" y="3216760"/>
            <a:ext cx="898212" cy="550373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3459645" y="2400467"/>
            <a:ext cx="898212" cy="550373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723802" y="6356028"/>
            <a:ext cx="406501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Ausschnitt – weitere betroffene Zielgruppen ergänzen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5144741" y="5613752"/>
            <a:ext cx="898212" cy="550373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6525887" y="5595467"/>
            <a:ext cx="270562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Komplexität des Antrags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9348635" y="4790729"/>
            <a:ext cx="20978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Finanzieller Überforderung entgehen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Bestehende Wohnsituation erhalten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9375053" y="5590150"/>
            <a:ext cx="209780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Unabhängiger von Transferleistungen werden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ed6fea1e1_0_69"/>
          <p:cNvSpPr txBox="1"/>
          <p:nvPr>
            <p:ph type="title"/>
          </p:nvPr>
        </p:nvSpPr>
        <p:spPr>
          <a:xfrm>
            <a:off x="714375" y="589594"/>
            <a:ext cx="9168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</a:pPr>
            <a:r>
              <a:rPr lang="de-DE"/>
              <a:t>Zielgruppen-Profile (Vorlage)</a:t>
            </a:r>
            <a:endParaRPr/>
          </a:p>
        </p:txBody>
      </p:sp>
      <p:sp>
        <p:nvSpPr>
          <p:cNvPr id="320" name="Google Shape;320;g3bed6fea1e1_0_69"/>
          <p:cNvSpPr txBox="1"/>
          <p:nvPr>
            <p:ph idx="2" type="body"/>
          </p:nvPr>
        </p:nvSpPr>
        <p:spPr>
          <a:xfrm>
            <a:off x="714375" y="1090746"/>
            <a:ext cx="9168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700"/>
              <a:t>Welche Zielgruppen wird das Gesetz betreffen, was wissen wir über diese? </a:t>
            </a:r>
            <a:endParaRPr sz="2100"/>
          </a:p>
        </p:txBody>
      </p:sp>
      <p:sp>
        <p:nvSpPr>
          <p:cNvPr id="321" name="Google Shape;321;g3bed6fea1e1_0_69"/>
          <p:cNvSpPr txBox="1"/>
          <p:nvPr/>
        </p:nvSpPr>
        <p:spPr>
          <a:xfrm>
            <a:off x="728515" y="1706545"/>
            <a:ext cx="286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Betroffene Gruppen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Gruppen sind betroffen?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bed6fea1e1_0_69"/>
          <p:cNvSpPr/>
          <p:nvPr/>
        </p:nvSpPr>
        <p:spPr>
          <a:xfrm>
            <a:off x="728516" y="2346013"/>
            <a:ext cx="2354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bed6fea1e1_0_69"/>
          <p:cNvSpPr/>
          <p:nvPr/>
        </p:nvSpPr>
        <p:spPr>
          <a:xfrm>
            <a:off x="728516" y="3141111"/>
            <a:ext cx="2354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bed6fea1e1_0_69"/>
          <p:cNvSpPr/>
          <p:nvPr/>
        </p:nvSpPr>
        <p:spPr>
          <a:xfrm>
            <a:off x="728516" y="3956437"/>
            <a:ext cx="2354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bed6fea1e1_0_69"/>
          <p:cNvSpPr/>
          <p:nvPr/>
        </p:nvSpPr>
        <p:spPr>
          <a:xfrm>
            <a:off x="728516" y="4751535"/>
            <a:ext cx="2354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bed6fea1e1_0_69"/>
          <p:cNvSpPr txBox="1"/>
          <p:nvPr/>
        </p:nvSpPr>
        <p:spPr>
          <a:xfrm>
            <a:off x="3191260" y="1712077"/>
            <a:ext cx="150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Betroffenheit (1-10)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Gruppen am stärksten betroffen?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bed6fea1e1_0_69"/>
          <p:cNvSpPr/>
          <p:nvPr/>
        </p:nvSpPr>
        <p:spPr>
          <a:xfrm>
            <a:off x="3191259" y="2346759"/>
            <a:ext cx="15012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bed6fea1e1_0_69"/>
          <p:cNvSpPr/>
          <p:nvPr/>
        </p:nvSpPr>
        <p:spPr>
          <a:xfrm>
            <a:off x="3191259" y="3141857"/>
            <a:ext cx="15012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3bed6fea1e1_0_69"/>
          <p:cNvSpPr/>
          <p:nvPr/>
        </p:nvSpPr>
        <p:spPr>
          <a:xfrm>
            <a:off x="3191259" y="3957183"/>
            <a:ext cx="15012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bed6fea1e1_0_69"/>
          <p:cNvSpPr/>
          <p:nvPr/>
        </p:nvSpPr>
        <p:spPr>
          <a:xfrm>
            <a:off x="3191259" y="4752281"/>
            <a:ext cx="15012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bed6fea1e1_0_69"/>
          <p:cNvSpPr txBox="1"/>
          <p:nvPr/>
        </p:nvSpPr>
        <p:spPr>
          <a:xfrm>
            <a:off x="4860179" y="1706544"/>
            <a:ext cx="150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Gruppengröße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Gruppe ist am größten?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bed6fea1e1_0_69"/>
          <p:cNvSpPr/>
          <p:nvPr/>
        </p:nvSpPr>
        <p:spPr>
          <a:xfrm>
            <a:off x="4860178" y="2346013"/>
            <a:ext cx="1502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bed6fea1e1_0_69"/>
          <p:cNvSpPr/>
          <p:nvPr/>
        </p:nvSpPr>
        <p:spPr>
          <a:xfrm>
            <a:off x="4860178" y="3141111"/>
            <a:ext cx="1502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bed6fea1e1_0_69"/>
          <p:cNvSpPr/>
          <p:nvPr/>
        </p:nvSpPr>
        <p:spPr>
          <a:xfrm>
            <a:off x="4860178" y="3956437"/>
            <a:ext cx="1502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bed6fea1e1_0_69"/>
          <p:cNvSpPr/>
          <p:nvPr/>
        </p:nvSpPr>
        <p:spPr>
          <a:xfrm>
            <a:off x="4873451" y="4813621"/>
            <a:ext cx="1502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bed6fea1e1_0_69"/>
          <p:cNvSpPr txBox="1"/>
          <p:nvPr/>
        </p:nvSpPr>
        <p:spPr>
          <a:xfrm>
            <a:off x="6510775" y="1717198"/>
            <a:ext cx="210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Barrieren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sind die wichtigsten Barrieren der betroffenen Gruppen?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bed6fea1e1_0_69"/>
          <p:cNvSpPr/>
          <p:nvPr/>
        </p:nvSpPr>
        <p:spPr>
          <a:xfrm>
            <a:off x="6510775" y="2351880"/>
            <a:ext cx="26967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bed6fea1e1_0_69"/>
          <p:cNvSpPr/>
          <p:nvPr/>
        </p:nvSpPr>
        <p:spPr>
          <a:xfrm>
            <a:off x="6510775" y="3146978"/>
            <a:ext cx="26967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bed6fea1e1_0_69"/>
          <p:cNvSpPr/>
          <p:nvPr/>
        </p:nvSpPr>
        <p:spPr>
          <a:xfrm>
            <a:off x="6510775" y="3962304"/>
            <a:ext cx="26967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bed6fea1e1_0_69"/>
          <p:cNvSpPr/>
          <p:nvPr/>
        </p:nvSpPr>
        <p:spPr>
          <a:xfrm>
            <a:off x="6510775" y="4757402"/>
            <a:ext cx="26967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bed6fea1e1_0_69"/>
          <p:cNvSpPr/>
          <p:nvPr/>
        </p:nvSpPr>
        <p:spPr>
          <a:xfrm>
            <a:off x="9365675" y="2346759"/>
            <a:ext cx="21072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bed6fea1e1_0_69"/>
          <p:cNvSpPr/>
          <p:nvPr/>
        </p:nvSpPr>
        <p:spPr>
          <a:xfrm>
            <a:off x="9365675" y="3141857"/>
            <a:ext cx="21072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bed6fea1e1_0_69"/>
          <p:cNvSpPr/>
          <p:nvPr/>
        </p:nvSpPr>
        <p:spPr>
          <a:xfrm>
            <a:off x="9365675" y="3957183"/>
            <a:ext cx="21072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bed6fea1e1_0_69"/>
          <p:cNvSpPr/>
          <p:nvPr/>
        </p:nvSpPr>
        <p:spPr>
          <a:xfrm>
            <a:off x="9376981" y="4785772"/>
            <a:ext cx="21072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bed6fea1e1_0_69"/>
          <p:cNvSpPr txBox="1"/>
          <p:nvPr/>
        </p:nvSpPr>
        <p:spPr>
          <a:xfrm>
            <a:off x="9376973" y="1702075"/>
            <a:ext cx="269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Motivatoren</a:t>
            </a:r>
            <a:br>
              <a:rPr b="1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sind die wichtigsten Motivatoren der betroffenen Gruppen?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3bed6fea1e1_0_69"/>
          <p:cNvSpPr/>
          <p:nvPr/>
        </p:nvSpPr>
        <p:spPr>
          <a:xfrm>
            <a:off x="728516" y="5554338"/>
            <a:ext cx="2354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bed6fea1e1_0_69"/>
          <p:cNvSpPr/>
          <p:nvPr/>
        </p:nvSpPr>
        <p:spPr>
          <a:xfrm>
            <a:off x="3191259" y="5555084"/>
            <a:ext cx="15012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bed6fea1e1_0_69"/>
          <p:cNvSpPr/>
          <p:nvPr/>
        </p:nvSpPr>
        <p:spPr>
          <a:xfrm>
            <a:off x="4860178" y="5554338"/>
            <a:ext cx="1502100" cy="669300"/>
          </a:xfrm>
          <a:prstGeom prst="rect">
            <a:avLst/>
          </a:prstGeom>
          <a:noFill/>
          <a:ln cap="flat" cmpd="sng" w="28575">
            <a:solidFill>
              <a:srgbClr val="00B9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bed6fea1e1_0_69"/>
          <p:cNvSpPr/>
          <p:nvPr/>
        </p:nvSpPr>
        <p:spPr>
          <a:xfrm>
            <a:off x="6510775" y="5560205"/>
            <a:ext cx="26967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5B9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bed6fea1e1_0_69"/>
          <p:cNvSpPr/>
          <p:nvPr/>
        </p:nvSpPr>
        <p:spPr>
          <a:xfrm>
            <a:off x="9365675" y="5555084"/>
            <a:ext cx="2107200" cy="66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CFB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bed6fea1e1_0_69"/>
          <p:cNvSpPr/>
          <p:nvPr/>
        </p:nvSpPr>
        <p:spPr>
          <a:xfrm>
            <a:off x="5476057" y="4152539"/>
            <a:ext cx="3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bed6fea1e1_0_69"/>
          <p:cNvSpPr/>
          <p:nvPr/>
        </p:nvSpPr>
        <p:spPr>
          <a:xfrm>
            <a:off x="5476057" y="4960006"/>
            <a:ext cx="3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bed6fea1e1_0_69"/>
          <p:cNvSpPr/>
          <p:nvPr/>
        </p:nvSpPr>
        <p:spPr>
          <a:xfrm>
            <a:off x="5466439" y="5746674"/>
            <a:ext cx="3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bed6fea1e1_0_69"/>
          <p:cNvSpPr/>
          <p:nvPr/>
        </p:nvSpPr>
        <p:spPr>
          <a:xfrm>
            <a:off x="5152508" y="2394867"/>
            <a:ext cx="898200" cy="550500"/>
          </a:xfrm>
          <a:prstGeom prst="ellipse">
            <a:avLst/>
          </a:prstGeom>
          <a:noFill/>
          <a:ln cap="flat" cmpd="sng" w="28575">
            <a:solidFill>
              <a:srgbClr val="E500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bed6fea1e1_0_69"/>
          <p:cNvSpPr txBox="1"/>
          <p:nvPr/>
        </p:nvSpPr>
        <p:spPr>
          <a:xfrm>
            <a:off x="723802" y="6356028"/>
            <a:ext cx="4065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Ausschnitt – weitere betroffene Zielgruppen ergänzen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bed6fea1e1_0_146"/>
          <p:cNvSpPr txBox="1"/>
          <p:nvPr>
            <p:ph idx="12" type="sldNum"/>
          </p:nvPr>
        </p:nvSpPr>
        <p:spPr>
          <a:xfrm>
            <a:off x="10922000" y="6422330"/>
            <a:ext cx="55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2" name="Google Shape;362;g3bed6fea1e1_0_146"/>
          <p:cNvSpPr txBox="1"/>
          <p:nvPr>
            <p:ph idx="1" type="body"/>
          </p:nvPr>
        </p:nvSpPr>
        <p:spPr>
          <a:xfrm>
            <a:off x="714376" y="1559294"/>
            <a:ext cx="6719100" cy="48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4615"/>
              <a:buNone/>
            </a:pPr>
            <a:r>
              <a:rPr b="1" lang="de-DE" sz="5200"/>
              <a:t>Fortbildungsangebote 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Verstehen, Entwickeln, Testen </a:t>
            </a:r>
            <a:r>
              <a:rPr lang="de-DE" sz="5200"/>
              <a:t>(für Fachebene der Ressorts)</a:t>
            </a:r>
            <a:endParaRPr sz="5200" u="sng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Bürgerzentrierte, agile Gesetzgebung</a:t>
            </a:r>
            <a:r>
              <a:rPr lang="de-DE" sz="5200"/>
              <a:t> (für agile Coaches)</a:t>
            </a:r>
            <a:endParaRPr sz="5200"/>
          </a:p>
          <a:p>
            <a:pPr indent="-8064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34615"/>
              <a:buNone/>
            </a:pPr>
            <a:r>
              <a:t/>
            </a:r>
            <a:endParaRPr b="1" sz="5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34615"/>
              <a:buNone/>
            </a:pPr>
            <a:r>
              <a:rPr b="1" lang="de-DE" sz="5200"/>
              <a:t>Unterstützung bei der Anwendung der Methoden 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Leuchtturmprojekte 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Bürgercheck </a:t>
            </a:r>
            <a:r>
              <a:rPr lang="de-DE" sz="5200"/>
              <a:t>Workshops für Ihre Fachebene: wir arbeiten gemeinsam mit einem der 5 Tools an einem aktuellen Vorhaben aus Ihrem Bereich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Schulterblick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Vorbereitung von Ausschreibungen </a:t>
            </a:r>
            <a:r>
              <a:rPr lang="de-DE" sz="5200"/>
              <a:t>(z.B. Insight Studien, Prototypentests)</a:t>
            </a:r>
            <a:endParaRPr sz="5200" u="sng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34615"/>
              <a:buNone/>
            </a:pPr>
            <a:r>
              <a:t/>
            </a:r>
            <a:endParaRPr b="1" sz="5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34615"/>
              <a:buNone/>
            </a:pPr>
            <a:r>
              <a:rPr b="1" lang="de-DE" sz="5200"/>
              <a:t>Ressortaustausch und Vernetzung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Ressortkreis</a:t>
            </a:r>
            <a:r>
              <a:rPr lang="de-DE" sz="5200"/>
              <a:t> „Bürgerzentrierte Politikgestaltung“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 u="sng"/>
              <a:t>BIC Netzwerk </a:t>
            </a:r>
            <a:endParaRPr sz="5200"/>
          </a:p>
          <a:p>
            <a:pPr indent="0" lvl="1" marL="1793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34615"/>
              <a:buNone/>
            </a:pPr>
            <a:r>
              <a:t/>
            </a:r>
            <a:endParaRPr sz="5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34615"/>
              <a:buNone/>
            </a:pPr>
            <a:r>
              <a:rPr b="1" lang="de-DE" sz="5200"/>
              <a:t>Ressorteigene Kompetenzen / Teams aufbauen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/>
              <a:t>Leitfäden und Kontakte für schrittweisen Aufbau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/>
              <a:t>Unterstützung beim Erstellung von Stellenprofilen</a:t>
            </a:r>
            <a:endParaRPr sz="5200"/>
          </a:p>
          <a:p>
            <a:pPr indent="-163195" lvl="1" marL="357187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sz="5200"/>
              <a:t>Vernetzung und Austausch</a:t>
            </a:r>
            <a:endParaRPr sz="5200"/>
          </a:p>
          <a:p>
            <a:pPr indent="-80645" lvl="1" marL="3571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0645" lvl="1" marL="3571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2844" lvl="0" marL="17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82844" lvl="0" marL="17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2844" lvl="0" marL="17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63" name="Google Shape;363;g3bed6fea1e1_0_146"/>
          <p:cNvSpPr txBox="1"/>
          <p:nvPr>
            <p:ph type="title"/>
          </p:nvPr>
        </p:nvSpPr>
        <p:spPr>
          <a:xfrm>
            <a:off x="714376" y="589594"/>
            <a:ext cx="6887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</a:pPr>
            <a:r>
              <a:rPr lang="de-DE" sz="2900"/>
              <a:t>Mehr zum Bürgercheck und Unterstützungsangebote</a:t>
            </a:r>
            <a:endParaRPr sz="2900"/>
          </a:p>
        </p:txBody>
      </p:sp>
      <p:sp>
        <p:nvSpPr>
          <p:cNvPr id="364" name="Google Shape;364;g3bed6fea1e1_0_146"/>
          <p:cNvSpPr txBox="1"/>
          <p:nvPr/>
        </p:nvSpPr>
        <p:spPr>
          <a:xfrm>
            <a:off x="8063189" y="3429000"/>
            <a:ext cx="49824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lt1"/>
                </a:solidFill>
              </a:rPr>
              <a:t>BMDS, </a:t>
            </a:r>
            <a:r>
              <a:rPr b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Referat </a:t>
            </a:r>
            <a:r>
              <a:rPr b="1" lang="de-DE" sz="1800">
                <a:solidFill>
                  <a:schemeClr val="lt1"/>
                </a:solidFill>
              </a:rPr>
              <a:t>SB II 4</a:t>
            </a:r>
            <a:r>
              <a:rPr b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Verhaltenswissenschaften und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bürgerzentrierte Politik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Politische Planung; Grundsatzfragen; Gesellschaftlicher Dialog</a:t>
            </a:r>
            <a:br>
              <a:rPr b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bed6fea1e1_0_146"/>
          <p:cNvSpPr txBox="1"/>
          <p:nvPr/>
        </p:nvSpPr>
        <p:spPr>
          <a:xfrm>
            <a:off x="8687622" y="5821382"/>
            <a:ext cx="3186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</a:rPr>
              <a:t>SBII4@bmds.bund.de</a:t>
            </a:r>
            <a:endParaRPr/>
          </a:p>
        </p:txBody>
      </p:sp>
      <p:sp>
        <p:nvSpPr>
          <p:cNvPr id="366" name="Google Shape;366;g3bed6fea1e1_0_146"/>
          <p:cNvSpPr/>
          <p:nvPr/>
        </p:nvSpPr>
        <p:spPr>
          <a:xfrm>
            <a:off x="8127505" y="5619403"/>
            <a:ext cx="355080" cy="493309"/>
          </a:xfrm>
          <a:custGeom>
            <a:rect b="b" l="l" r="r" t="t"/>
            <a:pathLst>
              <a:path extrusionOk="0" h="253" w="182">
                <a:moveTo>
                  <a:pt x="182" y="15"/>
                </a:moveTo>
                <a:cubicBezTo>
                  <a:pt x="182" y="7"/>
                  <a:pt x="175" y="0"/>
                  <a:pt x="167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7" y="253"/>
                  <a:pt x="16" y="253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175" y="253"/>
                  <a:pt x="182" y="246"/>
                  <a:pt x="182" y="238"/>
                </a:cubicBezTo>
                <a:lnTo>
                  <a:pt x="182" y="15"/>
                </a:lnTo>
                <a:close/>
                <a:moveTo>
                  <a:pt x="91" y="246"/>
                </a:moveTo>
                <a:cubicBezTo>
                  <a:pt x="85" y="246"/>
                  <a:pt x="80" y="241"/>
                  <a:pt x="80" y="235"/>
                </a:cubicBezTo>
                <a:cubicBezTo>
                  <a:pt x="80" y="229"/>
                  <a:pt x="85" y="224"/>
                  <a:pt x="91" y="224"/>
                </a:cubicBezTo>
                <a:cubicBezTo>
                  <a:pt x="97" y="224"/>
                  <a:pt x="102" y="229"/>
                  <a:pt x="102" y="235"/>
                </a:cubicBezTo>
                <a:cubicBezTo>
                  <a:pt x="102" y="241"/>
                  <a:pt x="97" y="246"/>
                  <a:pt x="91" y="246"/>
                </a:cubicBezTo>
                <a:moveTo>
                  <a:pt x="15" y="214"/>
                </a:moveTo>
                <a:cubicBezTo>
                  <a:pt x="15" y="22"/>
                  <a:pt x="15" y="22"/>
                  <a:pt x="15" y="22"/>
                </a:cubicBezTo>
                <a:cubicBezTo>
                  <a:pt x="167" y="22"/>
                  <a:pt x="167" y="22"/>
                  <a:pt x="167" y="22"/>
                </a:cubicBezTo>
                <a:cubicBezTo>
                  <a:pt x="167" y="214"/>
                  <a:pt x="167" y="214"/>
                  <a:pt x="167" y="214"/>
                </a:cubicBezTo>
                <a:lnTo>
                  <a:pt x="15" y="214"/>
                </a:lnTo>
                <a:close/>
                <a:moveTo>
                  <a:pt x="152" y="104"/>
                </a:moveTo>
                <a:cubicBezTo>
                  <a:pt x="152" y="175"/>
                  <a:pt x="152" y="175"/>
                  <a:pt x="152" y="175"/>
                </a:cubicBezTo>
                <a:cubicBezTo>
                  <a:pt x="152" y="177"/>
                  <a:pt x="150" y="180"/>
                  <a:pt x="147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2" y="180"/>
                  <a:pt x="30" y="177"/>
                  <a:pt x="30" y="175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0" y="101"/>
                  <a:pt x="32" y="99"/>
                  <a:pt x="35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40" y="175"/>
                  <a:pt x="40" y="175"/>
                  <a:pt x="40" y="175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2" y="175"/>
                  <a:pt x="142" y="175"/>
                  <a:pt x="142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50" y="99"/>
                  <a:pt x="152" y="101"/>
                  <a:pt x="152" y="104"/>
                </a:cubicBezTo>
                <a:close/>
                <a:moveTo>
                  <a:pt x="53" y="56"/>
                </a:moveTo>
                <a:cubicBezTo>
                  <a:pt x="53" y="122"/>
                  <a:pt x="53" y="122"/>
                  <a:pt x="53" y="122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9" y="56"/>
                  <a:pt x="129" y="56"/>
                  <a:pt x="129" y="56"/>
                </a:cubicBezTo>
                <a:lnTo>
                  <a:pt x="53" y="56"/>
                </a:lnTo>
                <a:close/>
                <a:moveTo>
                  <a:pt x="114" y="99"/>
                </a:moveTo>
                <a:cubicBezTo>
                  <a:pt x="113" y="101"/>
                  <a:pt x="112" y="103"/>
                  <a:pt x="111" y="105"/>
                </a:cubicBezTo>
                <a:cubicBezTo>
                  <a:pt x="110" y="106"/>
                  <a:pt x="108" y="108"/>
                  <a:pt x="107" y="108"/>
                </a:cubicBezTo>
                <a:cubicBezTo>
                  <a:pt x="105" y="109"/>
                  <a:pt x="103" y="109"/>
                  <a:pt x="102" y="109"/>
                </a:cubicBezTo>
                <a:cubicBezTo>
                  <a:pt x="100" y="109"/>
                  <a:pt x="99" y="109"/>
                  <a:pt x="98" y="108"/>
                </a:cubicBezTo>
                <a:cubicBezTo>
                  <a:pt x="97" y="108"/>
                  <a:pt x="97" y="106"/>
                  <a:pt x="96" y="105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6" y="105"/>
                  <a:pt x="95" y="105"/>
                  <a:pt x="95" y="106"/>
                </a:cubicBezTo>
                <a:cubicBezTo>
                  <a:pt x="95" y="107"/>
                  <a:pt x="94" y="107"/>
                  <a:pt x="93" y="108"/>
                </a:cubicBezTo>
                <a:cubicBezTo>
                  <a:pt x="93" y="108"/>
                  <a:pt x="92" y="108"/>
                  <a:pt x="91" y="109"/>
                </a:cubicBezTo>
                <a:cubicBezTo>
                  <a:pt x="90" y="109"/>
                  <a:pt x="89" y="109"/>
                  <a:pt x="87" y="109"/>
                </a:cubicBezTo>
                <a:cubicBezTo>
                  <a:pt x="85" y="109"/>
                  <a:pt x="83" y="109"/>
                  <a:pt x="82" y="107"/>
                </a:cubicBezTo>
                <a:cubicBezTo>
                  <a:pt x="80" y="105"/>
                  <a:pt x="79" y="103"/>
                  <a:pt x="79" y="99"/>
                </a:cubicBezTo>
                <a:cubicBezTo>
                  <a:pt x="79" y="97"/>
                  <a:pt x="80" y="94"/>
                  <a:pt x="81" y="92"/>
                </a:cubicBezTo>
                <a:cubicBezTo>
                  <a:pt x="81" y="91"/>
                  <a:pt x="82" y="89"/>
                  <a:pt x="84" y="88"/>
                </a:cubicBezTo>
                <a:cubicBezTo>
                  <a:pt x="85" y="86"/>
                  <a:pt x="87" y="85"/>
                  <a:pt x="88" y="85"/>
                </a:cubicBezTo>
                <a:cubicBezTo>
                  <a:pt x="90" y="84"/>
                  <a:pt x="92" y="84"/>
                  <a:pt x="94" y="84"/>
                </a:cubicBezTo>
                <a:cubicBezTo>
                  <a:pt x="96" y="84"/>
                  <a:pt x="97" y="84"/>
                  <a:pt x="98" y="84"/>
                </a:cubicBezTo>
                <a:cubicBezTo>
                  <a:pt x="99" y="85"/>
                  <a:pt x="99" y="85"/>
                  <a:pt x="100" y="86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7"/>
                  <a:pt x="101" y="99"/>
                  <a:pt x="101" y="100"/>
                </a:cubicBezTo>
                <a:cubicBezTo>
                  <a:pt x="101" y="101"/>
                  <a:pt x="101" y="102"/>
                  <a:pt x="101" y="103"/>
                </a:cubicBezTo>
                <a:cubicBezTo>
                  <a:pt x="101" y="104"/>
                  <a:pt x="101" y="105"/>
                  <a:pt x="102" y="105"/>
                </a:cubicBezTo>
                <a:cubicBezTo>
                  <a:pt x="102" y="106"/>
                  <a:pt x="103" y="106"/>
                  <a:pt x="103" y="106"/>
                </a:cubicBezTo>
                <a:cubicBezTo>
                  <a:pt x="104" y="106"/>
                  <a:pt x="105" y="106"/>
                  <a:pt x="106" y="105"/>
                </a:cubicBezTo>
                <a:cubicBezTo>
                  <a:pt x="106" y="104"/>
                  <a:pt x="107" y="104"/>
                  <a:pt x="108" y="102"/>
                </a:cubicBezTo>
                <a:cubicBezTo>
                  <a:pt x="109" y="101"/>
                  <a:pt x="110" y="100"/>
                  <a:pt x="110" y="98"/>
                </a:cubicBezTo>
                <a:cubicBezTo>
                  <a:pt x="111" y="96"/>
                  <a:pt x="111" y="94"/>
                  <a:pt x="111" y="91"/>
                </a:cubicBezTo>
                <a:cubicBezTo>
                  <a:pt x="111" y="86"/>
                  <a:pt x="109" y="83"/>
                  <a:pt x="107" y="80"/>
                </a:cubicBezTo>
                <a:cubicBezTo>
                  <a:pt x="104" y="78"/>
                  <a:pt x="100" y="77"/>
                  <a:pt x="95" y="77"/>
                </a:cubicBezTo>
                <a:cubicBezTo>
                  <a:pt x="92" y="77"/>
                  <a:pt x="89" y="77"/>
                  <a:pt x="86" y="78"/>
                </a:cubicBezTo>
                <a:cubicBezTo>
                  <a:pt x="83" y="79"/>
                  <a:pt x="81" y="81"/>
                  <a:pt x="79" y="83"/>
                </a:cubicBezTo>
                <a:cubicBezTo>
                  <a:pt x="77" y="85"/>
                  <a:pt x="75" y="87"/>
                  <a:pt x="74" y="90"/>
                </a:cubicBezTo>
                <a:cubicBezTo>
                  <a:pt x="73" y="93"/>
                  <a:pt x="72" y="96"/>
                  <a:pt x="72" y="100"/>
                </a:cubicBezTo>
                <a:cubicBezTo>
                  <a:pt x="72" y="103"/>
                  <a:pt x="73" y="106"/>
                  <a:pt x="73" y="108"/>
                </a:cubicBezTo>
                <a:cubicBezTo>
                  <a:pt x="74" y="110"/>
                  <a:pt x="75" y="112"/>
                  <a:pt x="77" y="113"/>
                </a:cubicBezTo>
                <a:cubicBezTo>
                  <a:pt x="78" y="114"/>
                  <a:pt x="80" y="115"/>
                  <a:pt x="82" y="116"/>
                </a:cubicBezTo>
                <a:cubicBezTo>
                  <a:pt x="84" y="116"/>
                  <a:pt x="86" y="116"/>
                  <a:pt x="89" y="116"/>
                </a:cubicBezTo>
                <a:cubicBezTo>
                  <a:pt x="92" y="116"/>
                  <a:pt x="95" y="116"/>
                  <a:pt x="97" y="115"/>
                </a:cubicBezTo>
                <a:cubicBezTo>
                  <a:pt x="99" y="115"/>
                  <a:pt x="100" y="114"/>
                  <a:pt x="101" y="114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101" y="117"/>
                  <a:pt x="101" y="118"/>
                  <a:pt x="100" y="118"/>
                </a:cubicBezTo>
                <a:cubicBezTo>
                  <a:pt x="99" y="118"/>
                  <a:pt x="98" y="119"/>
                  <a:pt x="97" y="119"/>
                </a:cubicBezTo>
                <a:cubicBezTo>
                  <a:pt x="96" y="119"/>
                  <a:pt x="95" y="120"/>
                  <a:pt x="93" y="120"/>
                </a:cubicBezTo>
                <a:cubicBezTo>
                  <a:pt x="92" y="120"/>
                  <a:pt x="90" y="120"/>
                  <a:pt x="88" y="120"/>
                </a:cubicBezTo>
                <a:cubicBezTo>
                  <a:pt x="85" y="120"/>
                  <a:pt x="82" y="120"/>
                  <a:pt x="80" y="119"/>
                </a:cubicBezTo>
                <a:cubicBezTo>
                  <a:pt x="77" y="118"/>
                  <a:pt x="75" y="117"/>
                  <a:pt x="73" y="116"/>
                </a:cubicBezTo>
                <a:cubicBezTo>
                  <a:pt x="72" y="114"/>
                  <a:pt x="70" y="112"/>
                  <a:pt x="69" y="110"/>
                </a:cubicBezTo>
                <a:cubicBezTo>
                  <a:pt x="68" y="107"/>
                  <a:pt x="67" y="104"/>
                  <a:pt x="67" y="100"/>
                </a:cubicBezTo>
                <a:cubicBezTo>
                  <a:pt x="67" y="96"/>
                  <a:pt x="68" y="92"/>
                  <a:pt x="70" y="88"/>
                </a:cubicBezTo>
                <a:cubicBezTo>
                  <a:pt x="71" y="85"/>
                  <a:pt x="73" y="82"/>
                  <a:pt x="76" y="80"/>
                </a:cubicBezTo>
                <a:cubicBezTo>
                  <a:pt x="78" y="78"/>
                  <a:pt x="81" y="76"/>
                  <a:pt x="85" y="75"/>
                </a:cubicBezTo>
                <a:cubicBezTo>
                  <a:pt x="88" y="74"/>
                  <a:pt x="92" y="73"/>
                  <a:pt x="96" y="73"/>
                </a:cubicBezTo>
                <a:cubicBezTo>
                  <a:pt x="99" y="73"/>
                  <a:pt x="102" y="73"/>
                  <a:pt x="104" y="74"/>
                </a:cubicBezTo>
                <a:cubicBezTo>
                  <a:pt x="106" y="75"/>
                  <a:pt x="108" y="76"/>
                  <a:pt x="110" y="78"/>
                </a:cubicBezTo>
                <a:cubicBezTo>
                  <a:pt x="112" y="79"/>
                  <a:pt x="113" y="81"/>
                  <a:pt x="114" y="83"/>
                </a:cubicBezTo>
                <a:cubicBezTo>
                  <a:pt x="115" y="85"/>
                  <a:pt x="115" y="88"/>
                  <a:pt x="115" y="90"/>
                </a:cubicBezTo>
                <a:cubicBezTo>
                  <a:pt x="115" y="94"/>
                  <a:pt x="115" y="97"/>
                  <a:pt x="114" y="99"/>
                </a:cubicBezTo>
                <a:close/>
                <a:moveTo>
                  <a:pt x="97" y="88"/>
                </a:moveTo>
                <a:cubicBezTo>
                  <a:pt x="97" y="88"/>
                  <a:pt x="98" y="88"/>
                  <a:pt x="98" y="89"/>
                </a:cubicBezTo>
                <a:cubicBezTo>
                  <a:pt x="97" y="96"/>
                  <a:pt x="97" y="96"/>
                  <a:pt x="97" y="96"/>
                </a:cubicBezTo>
                <a:cubicBezTo>
                  <a:pt x="97" y="97"/>
                  <a:pt x="96" y="98"/>
                  <a:pt x="96" y="99"/>
                </a:cubicBezTo>
                <a:cubicBezTo>
                  <a:pt x="96" y="100"/>
                  <a:pt x="96" y="101"/>
                  <a:pt x="96" y="102"/>
                </a:cubicBezTo>
                <a:cubicBezTo>
                  <a:pt x="96" y="102"/>
                  <a:pt x="95" y="102"/>
                  <a:pt x="95" y="103"/>
                </a:cubicBezTo>
                <a:cubicBezTo>
                  <a:pt x="94" y="103"/>
                  <a:pt x="94" y="104"/>
                  <a:pt x="93" y="104"/>
                </a:cubicBezTo>
                <a:cubicBezTo>
                  <a:pt x="93" y="105"/>
                  <a:pt x="92" y="105"/>
                  <a:pt x="91" y="105"/>
                </a:cubicBezTo>
                <a:cubicBezTo>
                  <a:pt x="90" y="105"/>
                  <a:pt x="90" y="105"/>
                  <a:pt x="89" y="105"/>
                </a:cubicBezTo>
                <a:cubicBezTo>
                  <a:pt x="86" y="105"/>
                  <a:pt x="84" y="103"/>
                  <a:pt x="84" y="99"/>
                </a:cubicBezTo>
                <a:cubicBezTo>
                  <a:pt x="84" y="97"/>
                  <a:pt x="85" y="96"/>
                  <a:pt x="85" y="94"/>
                </a:cubicBezTo>
                <a:cubicBezTo>
                  <a:pt x="86" y="93"/>
                  <a:pt x="86" y="91"/>
                  <a:pt x="87" y="90"/>
                </a:cubicBezTo>
                <a:cubicBezTo>
                  <a:pt x="88" y="89"/>
                  <a:pt x="89" y="89"/>
                  <a:pt x="90" y="88"/>
                </a:cubicBezTo>
                <a:cubicBezTo>
                  <a:pt x="91" y="88"/>
                  <a:pt x="92" y="87"/>
                  <a:pt x="94" y="87"/>
                </a:cubicBezTo>
                <a:cubicBezTo>
                  <a:pt x="95" y="87"/>
                  <a:pt x="96" y="88"/>
                  <a:pt x="97" y="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wirksam regieren">
      <a:dk1>
        <a:srgbClr val="000000"/>
      </a:dk1>
      <a:lt1>
        <a:srgbClr val="FFFFFF"/>
      </a:lt1>
      <a:dk2>
        <a:srgbClr val="87959D"/>
      </a:dk2>
      <a:lt2>
        <a:srgbClr val="D3D9DD"/>
      </a:lt2>
      <a:accent1>
        <a:srgbClr val="00B9F2"/>
      </a:accent1>
      <a:accent2>
        <a:srgbClr val="F39200"/>
      </a:accent2>
      <a:accent3>
        <a:srgbClr val="57666D"/>
      </a:accent3>
      <a:accent4>
        <a:srgbClr val="A8B3BB"/>
      </a:accent4>
      <a:accent5>
        <a:srgbClr val="0076A8"/>
      </a:accent5>
      <a:accent6>
        <a:srgbClr val="00496D"/>
      </a:accent6>
      <a:hlink>
        <a:srgbClr val="00B9F1"/>
      </a:hlink>
      <a:folHlink>
        <a:srgbClr val="5766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2022-09-21T06:35:30Z</dcterms:created>
  <dc:creator>Artinger, Sabrina</dc:creator>
</cp:coreProperties>
</file>